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72" r:id="rId3"/>
    <p:sldId id="273" r:id="rId4"/>
    <p:sldId id="276" r:id="rId5"/>
    <p:sldId id="274" r:id="rId6"/>
    <p:sldId id="275" r:id="rId7"/>
    <p:sldId id="277" r:id="rId8"/>
    <p:sldId id="278" r:id="rId9"/>
    <p:sldId id="280" r:id="rId10"/>
    <p:sldId id="279" r:id="rId11"/>
    <p:sldId id="281" r:id="rId12"/>
    <p:sldId id="282" r:id="rId13"/>
    <p:sldId id="283" r:id="rId14"/>
    <p:sldId id="285" r:id="rId15"/>
    <p:sldId id="284" r:id="rId16"/>
    <p:sldId id="256" r:id="rId17"/>
    <p:sldId id="286" r:id="rId18"/>
    <p:sldId id="287" r:id="rId19"/>
    <p:sldId id="289" r:id="rId20"/>
    <p:sldId id="288" r:id="rId21"/>
    <p:sldId id="290" r:id="rId22"/>
    <p:sldId id="292" r:id="rId23"/>
    <p:sldId id="291" r:id="rId24"/>
    <p:sldId id="293" r:id="rId25"/>
  </p:sldIdLst>
  <p:sldSz cx="9906000" cy="6858000" type="A4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D9BC1"/>
    <a:srgbClr val="4D94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75" d="100"/>
          <a:sy n="75" d="100"/>
        </p:scale>
        <p:origin x="-1626" y="-402"/>
      </p:cViewPr>
      <p:guideLst>
        <p:guide orient="horz" pos="2174"/>
        <p:guide pos="30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8" Type="http://schemas.openxmlformats.org/officeDocument/2006/relationships/tableStyles" Target="tableStyles.xml"/><Relationship Id="rId27" Type="http://schemas.openxmlformats.org/officeDocument/2006/relationships/viewProps" Target="viewProps.xml"/><Relationship Id="rId26" Type="http://schemas.openxmlformats.org/officeDocument/2006/relationships/presProps" Target="presProps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088981" y="365125"/>
            <a:ext cx="2135981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81037" y="365125"/>
            <a:ext cx="6284119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75878" y="1709738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75878" y="4589464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2328" y="365126"/>
            <a:ext cx="8543925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82328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82328" y="2505075"/>
            <a:ext cx="4190702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0.jpeg"/><Relationship Id="rId1" Type="http://schemas.openxmlformats.org/officeDocument/2006/relationships/tags" Target="../tags/tag3.xml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7.jpeg"/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7.jpeg"/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0.jpeg"/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tags" Target="../tags/tag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249738" y="1886317"/>
            <a:ext cx="7319433" cy="1459567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3200" b="1" spc="300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陕西省大中小学思政课一体化</a:t>
            </a:r>
            <a:endParaRPr lang="zh-CN" altLang="en-US" sz="3200" b="1" spc="300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ctr">
              <a:lnSpc>
                <a:spcPct val="150000"/>
              </a:lnSpc>
            </a:pPr>
            <a:r>
              <a:rPr lang="zh-CN" altLang="en-US" sz="3200" b="1" spc="300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协同创新研究中心</a:t>
            </a:r>
            <a:endParaRPr lang="zh-CN" altLang="en-US" sz="3200" b="1" spc="300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4" name="文本框 2"/>
          <p:cNvSpPr txBox="1"/>
          <p:nvPr/>
        </p:nvSpPr>
        <p:spPr>
          <a:xfrm>
            <a:off x="2790776" y="3914549"/>
            <a:ext cx="4237355" cy="10147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274955" indent="-274955" algn="ctr" eaLnBrk="0" hangingPunct="0">
              <a:spcBef>
                <a:spcPct val="50000"/>
              </a:spcBef>
              <a:buClr>
                <a:schemeClr val="tx2"/>
              </a:buClr>
              <a:buFont typeface="Arial" panose="020B0604020202020204" pitchFamily="34" charset="0"/>
            </a:pPr>
            <a:r>
              <a:rPr lang="zh-CN" alt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西安建筑科技大学</a:t>
            </a:r>
            <a:endParaRPr lang="zh-CN" altLang="en-US" sz="2400" b="1" dirty="0">
              <a:solidFill>
                <a:schemeClr val="bg1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marL="274955" indent="-274955" algn="ctr" eaLnBrk="0" hangingPunct="0">
              <a:spcBef>
                <a:spcPct val="50000"/>
              </a:spcBef>
              <a:buClr>
                <a:schemeClr val="tx2"/>
              </a:buClr>
              <a:buFont typeface="Arial" panose="020B0604020202020204" pitchFamily="34" charset="0"/>
            </a:pPr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2020</a:t>
            </a:r>
            <a:r>
              <a:rPr lang="zh-CN" alt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年</a:t>
            </a:r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11</a:t>
            </a:r>
            <a:r>
              <a:rPr lang="zh-CN" alt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月</a:t>
            </a:r>
            <a:r>
              <a:rPr lang="en-US" altLang="zh-CN" sz="2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24</a:t>
            </a:r>
            <a:r>
              <a:rPr lang="zh-CN" alt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日</a:t>
            </a:r>
            <a:endParaRPr lang="zh-CN" altLang="en-US" sz="2400" b="1" dirty="0">
              <a:solidFill>
                <a:schemeClr val="bg1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" y="300114"/>
            <a:ext cx="4318000" cy="9189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415850" y="391794"/>
            <a:ext cx="3660850" cy="63248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lnSpc>
                <a:spcPct val="130000"/>
              </a:lnSpc>
            </a:pPr>
            <a:r>
              <a:rPr lang="zh-CN" altLang="en-US" sz="2700" b="1" spc="6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团队成员奖项情况</a:t>
            </a:r>
            <a:endParaRPr lang="zh-CN" altLang="en-US" sz="2700" b="1" spc="6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024123" y="1838778"/>
            <a:ext cx="5208152" cy="3276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国家级教学成果奖：</a:t>
            </a:r>
            <a:endParaRPr lang="zh-CN" altLang="en-US" sz="2400" b="1" dirty="0" smtClean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b="1" dirty="0" smtClean="0"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◎</a:t>
            </a:r>
            <a:r>
              <a:rPr lang="zh-CN" altLang="en-US" b="1" dirty="0" smtClean="0">
                <a:latin typeface="Arial" panose="020B0604020202020204" pitchFamily="34" charset="0"/>
                <a:ea typeface="微软雅黑" panose="020B0503020204020204" pitchFamily="34" charset="-122"/>
              </a:rPr>
              <a:t>第六届高等教育国家教学成果二等奖</a:t>
            </a:r>
            <a:r>
              <a:rPr lang="en-US" altLang="en-US" b="1" dirty="0" smtClean="0">
                <a:latin typeface="Arial" panose="020B0604020202020204" pitchFamily="34" charset="0"/>
                <a:ea typeface="微软雅黑" panose="020B0503020204020204" pitchFamily="34" charset="-122"/>
              </a:rPr>
              <a:t>1</a:t>
            </a:r>
            <a:r>
              <a:rPr lang="zh-CN" altLang="en-US" b="1" dirty="0" smtClean="0">
                <a:latin typeface="Arial" panose="020B0604020202020204" pitchFamily="34" charset="0"/>
                <a:ea typeface="微软雅黑" panose="020B0503020204020204" pitchFamily="34" charset="-122"/>
              </a:rPr>
              <a:t>项</a:t>
            </a:r>
            <a:endParaRPr lang="en-US" altLang="zh-CN" b="1" dirty="0" smtClean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 b="1" dirty="0" smtClean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buClrTx/>
              <a:buSzTx/>
              <a:buFontTx/>
            </a:pPr>
            <a:r>
              <a:rPr lang="zh-CN" altLang="en-US" sz="24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省部级教学成果奖：</a:t>
            </a:r>
            <a:endParaRPr lang="zh-CN" altLang="en-US" sz="2400" b="1" dirty="0" smtClean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+mn-ea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b="1" dirty="0" smtClean="0"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◎陕西省教学成果特等奖、一等奖各</a:t>
            </a:r>
            <a:r>
              <a:rPr lang="en-US" altLang="zh-CN" b="1" dirty="0"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1</a:t>
            </a:r>
            <a:r>
              <a:rPr lang="zh-CN" altLang="en-US" b="1" dirty="0"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项</a:t>
            </a:r>
            <a:endParaRPr lang="zh-CN" altLang="en-US" b="1" dirty="0">
              <a:latin typeface="Arial" panose="020B0604020202020204" pitchFamily="34" charset="0"/>
              <a:ea typeface="微软雅黑" panose="020B0503020204020204" pitchFamily="34" charset="-122"/>
              <a:sym typeface="+mn-ea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b="1" dirty="0" smtClean="0"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◎陕西省高校</a:t>
            </a:r>
            <a:r>
              <a:rPr lang="en-US" altLang="en-US" b="1" dirty="0" smtClean="0"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“</a:t>
            </a:r>
            <a:r>
              <a:rPr lang="zh-CN" altLang="en-US" b="1" dirty="0" smtClean="0"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精彩一课”讲课比赛一等奖</a:t>
            </a:r>
            <a:r>
              <a:rPr lang="en-US" altLang="en-US" b="1" dirty="0" smtClean="0"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1</a:t>
            </a:r>
            <a:r>
              <a:rPr lang="zh-CN" altLang="en-US" b="1" dirty="0"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项</a:t>
            </a:r>
            <a:endParaRPr lang="zh-CN" altLang="en-US" b="1" dirty="0">
              <a:latin typeface="Arial" panose="020B0604020202020204" pitchFamily="34" charset="0"/>
              <a:ea typeface="微软雅黑" panose="020B0503020204020204" pitchFamily="34" charset="-122"/>
              <a:sym typeface="+mn-ea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b="1" dirty="0" smtClean="0"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◎陕</a:t>
            </a:r>
            <a:r>
              <a:rPr lang="zh-CN" altLang="en-US" b="1" dirty="0"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西</a:t>
            </a:r>
            <a:r>
              <a:rPr lang="zh-CN" altLang="zh-CN" b="1" dirty="0"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高校思政课教师“大练兵”教学标兵</a:t>
            </a:r>
            <a:r>
              <a:rPr lang="en-US" altLang="zh-CN" b="1" dirty="0"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4</a:t>
            </a:r>
            <a:r>
              <a:rPr lang="zh-CN" altLang="en-US" b="1" dirty="0"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人</a:t>
            </a:r>
            <a:endParaRPr lang="zh-CN" altLang="en-US" b="1" dirty="0">
              <a:latin typeface="Arial" panose="020B0604020202020204" pitchFamily="34" charset="0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080" y="1567110"/>
            <a:ext cx="2849630" cy="4092202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3942607" y="6303237"/>
            <a:ext cx="5830568" cy="43582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b="1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陕西省大中小学思政课一体化协同创新研究中心</a:t>
            </a:r>
            <a:endParaRPr lang="zh-CN" altLang="en-US" b="1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3502050" y="1519136"/>
            <a:ext cx="5832450" cy="4108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荣誉称号：</a:t>
            </a:r>
            <a:endParaRPr lang="zh-CN" altLang="en-US" sz="24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+mn-ea"/>
            </a:endParaRPr>
          </a:p>
          <a:p>
            <a:pPr algn="l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b="1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◎</a:t>
            </a:r>
            <a:r>
              <a:rPr lang="zh-CN" altLang="en-US" b="1" dirty="0">
                <a:latin typeface="Arial" panose="020B0604020202020204" pitchFamily="34" charset="0"/>
                <a:ea typeface="微软雅黑" panose="020B0503020204020204" pitchFamily="34" charset="-122"/>
              </a:rPr>
              <a:t>宝钢教育基金优秀教师</a:t>
            </a:r>
            <a:r>
              <a:rPr lang="en-US" altLang="zh-CN" b="1" dirty="0">
                <a:latin typeface="Arial" panose="020B0604020202020204" pitchFamily="34" charset="0"/>
                <a:ea typeface="微软雅黑" panose="020B0503020204020204" pitchFamily="34" charset="-122"/>
              </a:rPr>
              <a:t>3</a:t>
            </a:r>
            <a:r>
              <a:rPr lang="zh-CN" altLang="en-US" b="1" dirty="0">
                <a:latin typeface="Arial" panose="020B0604020202020204" pitchFamily="34" charset="0"/>
                <a:ea typeface="微软雅黑" panose="020B0503020204020204" pitchFamily="34" charset="-122"/>
              </a:rPr>
              <a:t>人</a:t>
            </a:r>
            <a:endParaRPr lang="en-US" altLang="zh-CN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algn="l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</a:rPr>
              <a:t>◎</a:t>
            </a:r>
            <a:r>
              <a:rPr lang="zh-CN" altLang="en-US" b="1" dirty="0">
                <a:latin typeface="Arial" panose="020B0604020202020204" pitchFamily="34" charset="0"/>
                <a:ea typeface="微软雅黑" panose="020B0503020204020204" pitchFamily="34" charset="-122"/>
              </a:rPr>
              <a:t>教育部霍英东教育基金会高等院校优秀教师</a:t>
            </a:r>
            <a:r>
              <a:rPr lang="en-US" altLang="zh-CN" b="1" dirty="0">
                <a:latin typeface="Arial" panose="020B0604020202020204" pitchFamily="34" charset="0"/>
                <a:ea typeface="微软雅黑" panose="020B0503020204020204" pitchFamily="34" charset="-122"/>
              </a:rPr>
              <a:t>1</a:t>
            </a:r>
            <a:r>
              <a:rPr lang="zh-CN" altLang="en-US" b="1" dirty="0">
                <a:latin typeface="Arial" panose="020B0604020202020204" pitchFamily="34" charset="0"/>
                <a:ea typeface="微软雅黑" panose="020B0503020204020204" pitchFamily="34" charset="-122"/>
              </a:rPr>
              <a:t>人</a:t>
            </a:r>
            <a:endParaRPr lang="zh-CN" altLang="en-US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algn="l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</a:rPr>
              <a:t>◎</a:t>
            </a:r>
            <a:r>
              <a:rPr lang="zh-CN" altLang="en-US" b="1" dirty="0">
                <a:latin typeface="Arial" panose="020B0604020202020204" pitchFamily="34" charset="0"/>
                <a:ea typeface="微软雅黑" panose="020B0503020204020204" pitchFamily="34" charset="-122"/>
              </a:rPr>
              <a:t>陕西省青年突击手</a:t>
            </a:r>
            <a:r>
              <a:rPr lang="en-US" altLang="zh-CN" b="1" dirty="0">
                <a:latin typeface="Arial" panose="020B0604020202020204" pitchFamily="34" charset="0"/>
                <a:ea typeface="微软雅黑" panose="020B0503020204020204" pitchFamily="34" charset="-122"/>
              </a:rPr>
              <a:t>1</a:t>
            </a:r>
            <a:r>
              <a:rPr lang="zh-CN" altLang="en-US" b="1" dirty="0">
                <a:latin typeface="Arial" panose="020B0604020202020204" pitchFamily="34" charset="0"/>
                <a:ea typeface="微软雅黑" panose="020B0503020204020204" pitchFamily="34" charset="-122"/>
              </a:rPr>
              <a:t>人</a:t>
            </a:r>
            <a:endParaRPr lang="zh-CN" altLang="en-US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algn="l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</a:rPr>
              <a:t>◎</a:t>
            </a:r>
            <a:r>
              <a:rPr lang="zh-CN" altLang="en-US" b="1" dirty="0">
                <a:latin typeface="Arial" panose="020B0604020202020204" pitchFamily="34" charset="0"/>
                <a:ea typeface="微软雅黑" panose="020B0503020204020204" pitchFamily="34" charset="-122"/>
              </a:rPr>
              <a:t>碑林区教育局“阳光教师”</a:t>
            </a:r>
            <a:r>
              <a:rPr lang="en-US" altLang="zh-CN" b="1" dirty="0">
                <a:latin typeface="Arial" panose="020B0604020202020204" pitchFamily="34" charset="0"/>
                <a:ea typeface="微软雅黑" panose="020B0503020204020204" pitchFamily="34" charset="-122"/>
              </a:rPr>
              <a:t>2</a:t>
            </a:r>
            <a:r>
              <a:rPr lang="zh-CN" altLang="en-US" b="1" dirty="0" smtClean="0">
                <a:latin typeface="Arial" panose="020B0604020202020204" pitchFamily="34" charset="0"/>
                <a:ea typeface="微软雅黑" panose="020B0503020204020204" pitchFamily="34" charset="-122"/>
              </a:rPr>
              <a:t>人</a:t>
            </a:r>
            <a:endParaRPr lang="en-US" altLang="zh-CN" b="1" dirty="0" smtClean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algn="l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algn="l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其它奖项：</a:t>
            </a:r>
            <a:endParaRPr lang="en-US" altLang="zh-CN" sz="24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+mn-ea"/>
            </a:endParaRPr>
          </a:p>
          <a:p>
            <a:pPr algn="l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◎</a:t>
            </a:r>
            <a:r>
              <a:rPr lang="zh-CN" altLang="en-US" b="1" dirty="0"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碑林区教育局德育教学、优课教学一等奖、三等</a:t>
            </a:r>
            <a:r>
              <a:rPr lang="zh-CN" altLang="en-US" b="1" dirty="0" smtClean="0"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奖等</a:t>
            </a:r>
            <a:endParaRPr lang="zh-CN" altLang="en-US" b="1" dirty="0">
              <a:latin typeface="Arial" panose="020B0604020202020204" pitchFamily="34" charset="0"/>
              <a:ea typeface="微软雅黑" panose="020B0503020204020204" pitchFamily="34" charset="-122"/>
              <a:sym typeface="+mn-ea"/>
            </a:endParaRPr>
          </a:p>
          <a:p>
            <a:pPr algn="l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◎</a:t>
            </a:r>
            <a:r>
              <a:rPr lang="zh-CN" altLang="en-US" b="1" dirty="0"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陕西省思政研究会论文一等奖、二等奖和三等奖</a:t>
            </a:r>
            <a:r>
              <a:rPr lang="zh-CN" altLang="en-US" b="1" dirty="0" smtClean="0"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等</a:t>
            </a:r>
            <a:endParaRPr lang="zh-CN" altLang="en-US" b="1" dirty="0">
              <a:latin typeface="Arial" panose="020B0604020202020204" pitchFamily="34" charset="0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618" y="1978414"/>
            <a:ext cx="2406476" cy="2934727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1" y="300114"/>
            <a:ext cx="4318000" cy="9189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4"/>
          <p:cNvSpPr txBox="1"/>
          <p:nvPr/>
        </p:nvSpPr>
        <p:spPr>
          <a:xfrm>
            <a:off x="415850" y="391794"/>
            <a:ext cx="3660850" cy="63248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lnSpc>
                <a:spcPct val="130000"/>
              </a:lnSpc>
            </a:pPr>
            <a:r>
              <a:rPr lang="zh-CN" altLang="en-US" sz="2700" b="1" spc="6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团队成员奖项情况</a:t>
            </a:r>
            <a:endParaRPr lang="zh-CN" altLang="en-US" sz="2700" b="1" spc="6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942607" y="6303237"/>
            <a:ext cx="5830568" cy="43582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b="1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陕西省大中小学思政课一体化协同创新研究中心</a:t>
            </a:r>
            <a:endParaRPr lang="zh-CN" altLang="en-US" b="1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D9BC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圆角 3"/>
          <p:cNvSpPr/>
          <p:nvPr/>
        </p:nvSpPr>
        <p:spPr>
          <a:xfrm>
            <a:off x="2130805" y="2671894"/>
            <a:ext cx="910205" cy="91020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Rectangle 5"/>
          <p:cNvSpPr/>
          <p:nvPr/>
        </p:nvSpPr>
        <p:spPr>
          <a:xfrm>
            <a:off x="3595472" y="2881619"/>
            <a:ext cx="4290182" cy="571500"/>
          </a:xfrm>
          <a:prstGeom prst="rect">
            <a:avLst/>
          </a:prstGeom>
          <a:noFill/>
          <a:ln w="9525">
            <a:noFill/>
          </a:ln>
        </p:spPr>
        <p:txBody>
          <a:bodyPr lIns="71123" tIns="35562" rIns="71123" bIns="35562" anchor="b"/>
          <a:lstStyle/>
          <a:p>
            <a:pPr>
              <a:lnSpc>
                <a:spcPct val="130000"/>
              </a:lnSpc>
            </a:pPr>
            <a:r>
              <a:rPr lang="zh-CN" altLang="en-US" sz="4000" b="1" spc="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已有软硬件情况</a:t>
            </a:r>
            <a:endParaRPr lang="zh-CN" altLang="en-US" sz="4000" b="1" spc="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53538" y="2881619"/>
            <a:ext cx="664738" cy="571500"/>
          </a:xfrm>
          <a:prstGeom prst="rect">
            <a:avLst/>
          </a:prstGeom>
          <a:noFill/>
          <a:ln w="9525">
            <a:noFill/>
          </a:ln>
        </p:spPr>
        <p:txBody>
          <a:bodyPr lIns="71123" tIns="35562" rIns="71123" bIns="35562" anchor="b"/>
          <a:lstStyle/>
          <a:p>
            <a:pPr>
              <a:lnSpc>
                <a:spcPct val="130000"/>
              </a:lnSpc>
            </a:pPr>
            <a:r>
              <a:rPr lang="zh-CN" altLang="en-US" sz="4000" b="1" spc="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三</a:t>
            </a:r>
            <a:endParaRPr lang="zh-CN" altLang="en-US" sz="4000" b="1" spc="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042" b="18397"/>
          <a:stretch>
            <a:fillRect/>
          </a:stretch>
        </p:blipFill>
        <p:spPr>
          <a:xfrm>
            <a:off x="6920917" y="4072261"/>
            <a:ext cx="2977895" cy="27857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336840" y="3480102"/>
            <a:ext cx="3257260" cy="2168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西安建筑科技大学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为陕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西省重点建设的高水平大学、教育部、陕西省和住房城乡建设部共建高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校，先后荣获全国先进基层党组织等荣誉称号。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766821" y="3479955"/>
            <a:ext cx="2768600" cy="2353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附中为省级标准化中学，省师德先进集体，省实施素质教育优秀学校。受聘为学区长学校，校长负责指导中铁中学、太乙路中学的教育教学管理工作</a:t>
            </a:r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1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769100" y="3451819"/>
            <a:ext cx="2654300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600" b="1" dirty="0">
                <a:latin typeface="Arial" panose="020B0604020202020204" pitchFamily="34" charset="0"/>
                <a:ea typeface="微软雅黑" panose="020B0503020204020204" pitchFamily="34" charset="-122"/>
              </a:rPr>
              <a:t>附小是“全国中小学中华优秀文化艺术传承学校”“全国中小学校优秀网站”“ 陕西省义务教育规范化学校”。附小的优质办学能力赢得了</a:t>
            </a:r>
            <a:r>
              <a:rPr lang="zh-CN" altLang="en-US" sz="1600" b="1" dirty="0" smtClean="0">
                <a:latin typeface="Arial" panose="020B0604020202020204" pitchFamily="34" charset="0"/>
                <a:ea typeface="微软雅黑" panose="020B0503020204020204" pitchFamily="34" charset="-122"/>
              </a:rPr>
              <a:t>社会广泛</a:t>
            </a:r>
            <a:r>
              <a:rPr lang="zh-CN" altLang="en-US" sz="1600" b="1" dirty="0">
                <a:latin typeface="Arial" panose="020B0604020202020204" pitchFamily="34" charset="0"/>
                <a:ea typeface="微软雅黑" panose="020B0503020204020204" pitchFamily="34" charset="-122"/>
              </a:rPr>
              <a:t>认可。</a:t>
            </a:r>
            <a:endParaRPr lang="zh-CN" altLang="en-US" sz="16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1" cstate="print"/>
          <a:srcRect b="-818"/>
          <a:stretch>
            <a:fillRect/>
          </a:stretch>
        </p:blipFill>
        <p:spPr bwMode="auto">
          <a:xfrm>
            <a:off x="392107" y="1498601"/>
            <a:ext cx="3102579" cy="16891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4" t="20239" r="17640"/>
          <a:stretch>
            <a:fillRect/>
          </a:stretch>
        </p:blipFill>
        <p:spPr bwMode="auto">
          <a:xfrm>
            <a:off x="3888212" y="1498600"/>
            <a:ext cx="2526748" cy="16747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print"/>
          <a:srcRect l="20955" t="22655"/>
          <a:stretch>
            <a:fillRect/>
          </a:stretch>
        </p:blipFill>
        <p:spPr>
          <a:xfrm>
            <a:off x="6803972" y="1485900"/>
            <a:ext cx="2632129" cy="16917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矩形 9"/>
          <p:cNvSpPr/>
          <p:nvPr/>
        </p:nvSpPr>
        <p:spPr>
          <a:xfrm>
            <a:off x="3942607" y="6303237"/>
            <a:ext cx="5830568" cy="43582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b="1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陕西省大中小学思政课一体化协同创新研究中心</a:t>
            </a:r>
            <a:endParaRPr lang="zh-CN" altLang="en-US" b="1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562937" y="1347252"/>
            <a:ext cx="8807421" cy="1406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500"/>
              </a:lnSpc>
            </a:pPr>
            <a:r>
              <a:rPr lang="zh-CN" altLang="en-US" sz="2400" b="1" dirty="0">
                <a:latin typeface="Arial" panose="020B0604020202020204" pitchFamily="34" charset="0"/>
                <a:ea typeface="微软雅黑" panose="020B0503020204020204" pitchFamily="34" charset="-122"/>
              </a:rPr>
              <a:t>大学、中学、小学设置完整，教学基地、研究中心、文化场馆、文化活动等育人资源共建共享，为开展大中小学思政课一体化教学实践提供了良好条件</a:t>
            </a:r>
            <a:endParaRPr lang="zh-CN" altLang="en-US" sz="2400" b="1" dirty="0"/>
          </a:p>
        </p:txBody>
      </p:sp>
      <p:pic>
        <p:nvPicPr>
          <p:cNvPr id="8" name="Picture 2" descr="G:\工作\QQ图片20180404104338.jpg"/>
          <p:cNvPicPr>
            <a:picLocks noChangeAspect="1" noChangeArrowheads="1"/>
          </p:cNvPicPr>
          <p:nvPr/>
        </p:nvPicPr>
        <p:blipFill>
          <a:blip r:embed="rId1" cstate="print"/>
          <a:srcRect l="5550" r="22926"/>
          <a:stretch>
            <a:fillRect/>
          </a:stretch>
        </p:blipFill>
        <p:spPr bwMode="auto">
          <a:xfrm>
            <a:off x="6848475" y="3103353"/>
            <a:ext cx="2466975" cy="22994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3" descr="C:\Users\Administrator\Desktop\西安建筑科技大学校史馆.jpg"/>
          <p:cNvPicPr>
            <a:picLocks noChangeAspect="1" noChangeArrowheads="1"/>
          </p:cNvPicPr>
          <p:nvPr/>
        </p:nvPicPr>
        <p:blipFill>
          <a:blip r:embed="rId2" cstate="print"/>
          <a:srcRect r="18257"/>
          <a:stretch>
            <a:fillRect/>
          </a:stretch>
        </p:blipFill>
        <p:spPr bwMode="auto">
          <a:xfrm>
            <a:off x="662257" y="3119770"/>
            <a:ext cx="2521263" cy="228690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4" descr="G:\工作\育人联盟\展馆\场馆外观.jpg"/>
          <p:cNvPicPr>
            <a:picLocks noChangeAspect="1" noChangeArrowheads="1"/>
          </p:cNvPicPr>
          <p:nvPr/>
        </p:nvPicPr>
        <p:blipFill>
          <a:blip r:embed="rId3" cstate="print"/>
          <a:srcRect l="10610" r="25806"/>
          <a:stretch>
            <a:fillRect/>
          </a:stretch>
        </p:blipFill>
        <p:spPr bwMode="auto">
          <a:xfrm>
            <a:off x="3714750" y="3112772"/>
            <a:ext cx="2597388" cy="229780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矩形 11"/>
          <p:cNvSpPr/>
          <p:nvPr/>
        </p:nvSpPr>
        <p:spPr>
          <a:xfrm>
            <a:off x="3942607" y="6303237"/>
            <a:ext cx="5830568" cy="43582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b="1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陕西省大中小学思政课一体化协同创新研究中心</a:t>
            </a:r>
            <a:endParaRPr lang="zh-CN" altLang="en-US" b="1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0" y="300114"/>
            <a:ext cx="2625754" cy="9189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415849" y="391794"/>
            <a:ext cx="2783733" cy="59323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lnSpc>
                <a:spcPct val="130000"/>
              </a:lnSpc>
            </a:pPr>
            <a:r>
              <a:rPr lang="zh-CN" altLang="en-US" sz="2700" b="1" spc="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平台建设</a:t>
            </a:r>
            <a:endParaRPr lang="zh-CN" altLang="en-US" sz="2700" b="1" spc="6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17" name="图片 16" descr="DSC_6997_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 cstate="print"/>
          <a:srcRect l="10142" r="11453"/>
          <a:stretch>
            <a:fillRect/>
          </a:stretch>
        </p:blipFill>
        <p:spPr>
          <a:xfrm>
            <a:off x="5451330" y="1848068"/>
            <a:ext cx="3850546" cy="31316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文本框 1"/>
          <p:cNvSpPr txBox="1"/>
          <p:nvPr/>
        </p:nvSpPr>
        <p:spPr>
          <a:xfrm>
            <a:off x="415849" y="1241631"/>
            <a:ext cx="4870381" cy="43499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zh-CN" altLang="en-US" sz="2000" b="1" dirty="0" smtClean="0">
                <a:solidFill>
                  <a:schemeClr val="accent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教育部中华优秀传统文化传承基地</a:t>
            </a:r>
            <a:endParaRPr lang="en-US" altLang="zh-CN" sz="2000" b="1" dirty="0" smtClean="0">
              <a:solidFill>
                <a:schemeClr val="accent2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600"/>
              </a:lnSpc>
            </a:pPr>
            <a:r>
              <a:rPr lang="zh-CN" altLang="en-US" sz="1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注重优秀传统文化于思政课的融通。</a:t>
            </a:r>
            <a:endParaRPr lang="en-US" altLang="zh-CN" sz="12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600"/>
              </a:lnSpc>
            </a:pPr>
            <a:endParaRPr lang="zh-CN" altLang="en-US" b="1" dirty="0" smtClean="0">
              <a:solidFill>
                <a:schemeClr val="accent2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600"/>
              </a:lnSpc>
            </a:pPr>
            <a:r>
              <a:rPr lang="zh-CN" altLang="en-US" sz="2000" b="1" dirty="0" smtClean="0">
                <a:solidFill>
                  <a:schemeClr val="accent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陕</a:t>
            </a:r>
            <a:r>
              <a:rPr lang="zh-CN" altLang="en-US" sz="2000" b="1" dirty="0">
                <a:solidFill>
                  <a:schemeClr val="accent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西省思政教育研究中心</a:t>
            </a:r>
            <a:endParaRPr lang="zh-CN" altLang="en-US" sz="2000" b="1" dirty="0">
              <a:solidFill>
                <a:schemeClr val="accent2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600"/>
              </a:lnSpc>
            </a:pP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主要注重大中小学思政项目建设及师资的培训。</a:t>
            </a:r>
            <a:endParaRPr lang="en-US" altLang="zh-CN" sz="1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600"/>
              </a:lnSpc>
            </a:pPr>
            <a:endParaRPr lang="zh-CN" altLang="en-US" sz="1400" dirty="0">
              <a:solidFill>
                <a:srgbClr val="6D9BC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600"/>
              </a:lnSpc>
            </a:pPr>
            <a:r>
              <a:rPr lang="zh-CN" altLang="en-US" sz="2000" b="1" dirty="0">
                <a:solidFill>
                  <a:schemeClr val="accent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陕西省新时代乡村振兴战</a:t>
            </a:r>
            <a:r>
              <a:rPr lang="zh-CN" altLang="en-US" sz="2000" b="1" dirty="0" smtClean="0">
                <a:solidFill>
                  <a:schemeClr val="accent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略社科普及基地</a:t>
            </a:r>
            <a:endParaRPr lang="zh-CN" altLang="en-US" sz="2000" b="1" dirty="0">
              <a:solidFill>
                <a:schemeClr val="accent2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600"/>
              </a:lnSpc>
            </a:pP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注重学生在思政课实践与理论的深度融合与实践交流。</a:t>
            </a:r>
            <a:endParaRPr lang="en-US" altLang="zh-CN" sz="1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600"/>
              </a:lnSpc>
            </a:pPr>
            <a:endParaRPr lang="zh-CN" altLang="en-US" b="1" dirty="0">
              <a:solidFill>
                <a:schemeClr val="accent2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600"/>
              </a:lnSpc>
              <a:spcAft>
                <a:spcPts val="600"/>
              </a:spcAft>
            </a:pPr>
            <a:r>
              <a:rPr lang="zh-CN" altLang="en-US" sz="2000" b="1" dirty="0">
                <a:solidFill>
                  <a:schemeClr val="accent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我校与上海师范大学大中小幼立德树</a:t>
            </a:r>
            <a:r>
              <a:rPr lang="zh-CN" altLang="en-US" sz="2000" b="1" dirty="0" smtClean="0">
                <a:solidFill>
                  <a:schemeClr val="accent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人基</a:t>
            </a:r>
            <a:r>
              <a:rPr lang="zh-CN" altLang="en-US" sz="2000" b="1" dirty="0">
                <a:solidFill>
                  <a:schemeClr val="accent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地建立协同合作平台</a:t>
            </a:r>
            <a:endParaRPr lang="zh-CN" altLang="en-US" sz="2000" b="1" dirty="0">
              <a:solidFill>
                <a:schemeClr val="accent2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000"/>
              </a:lnSpc>
            </a:pP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有效促进双</a:t>
            </a:r>
            <a:r>
              <a:rPr lang="zh-CN" altLang="en-US" sz="1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方对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接优势资源，实现融</a:t>
            </a:r>
            <a:r>
              <a:rPr lang="zh-CN" altLang="en-US" sz="1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合发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展，助推我校陕西省大中小学思政一体化建设实现</a:t>
            </a:r>
            <a:r>
              <a:rPr lang="zh-CN" altLang="en-US" sz="1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更好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更快地发展。</a:t>
            </a:r>
            <a:endParaRPr lang="zh-CN" altLang="en-US" sz="1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942607" y="6303237"/>
            <a:ext cx="5830568" cy="43582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b="1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陕西省大中小学思政课一体化协同创新研究中心</a:t>
            </a:r>
            <a:endParaRPr lang="zh-CN" altLang="en-US" b="1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-1" y="300114"/>
            <a:ext cx="4513277" cy="9189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415849" y="391794"/>
            <a:ext cx="4097428" cy="57983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lnSpc>
                <a:spcPct val="130000"/>
              </a:lnSpc>
            </a:pPr>
            <a:r>
              <a:rPr lang="zh-CN" altLang="en-US" sz="2700" b="1" spc="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学术交流、智库建设</a:t>
            </a:r>
            <a:endParaRPr lang="zh-CN" altLang="en-US" sz="2700" b="1" spc="6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03250" y="1319530"/>
            <a:ext cx="8370570" cy="2399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fontAlgn="auto">
              <a:lnSpc>
                <a:spcPts val="3000"/>
              </a:lnSpc>
              <a:buClrTx/>
              <a:buSzTx/>
              <a:buFontTx/>
            </a:pPr>
            <a:r>
              <a:rPr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举办</a:t>
            </a:r>
            <a:r>
              <a:rPr lang="zh-CN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国内外</a:t>
            </a:r>
            <a:r>
              <a:rPr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学术会议</a:t>
            </a:r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10</a:t>
            </a:r>
            <a:r>
              <a:rPr lang="zh-CN" altLang="en-US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余场</a:t>
            </a:r>
            <a:r>
              <a:rPr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；每年邀请</a:t>
            </a:r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2</a:t>
            </a:r>
            <a:r>
              <a:rPr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0余名</a:t>
            </a:r>
            <a:r>
              <a:rPr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全国知名专家讲学</a:t>
            </a:r>
            <a:r>
              <a:rPr lang="zh-CN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指导</a:t>
            </a:r>
            <a:r>
              <a:rPr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；教师每年省部级以上培训达到</a:t>
            </a:r>
            <a:r>
              <a:rPr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50人次</a:t>
            </a:r>
            <a:r>
              <a:rPr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。</a:t>
            </a:r>
            <a:r>
              <a:rPr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先后聘请清华大学艾四林教授</a:t>
            </a:r>
            <a:r>
              <a:rPr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、</a:t>
            </a:r>
            <a:r>
              <a:rPr lang="zh-CN" alt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华中科技大学欧阳康教授、西安交通</a:t>
            </a:r>
            <a:r>
              <a:rPr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大学</a:t>
            </a:r>
            <a:r>
              <a:rPr lang="zh-CN" alt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王宏波</a:t>
            </a:r>
            <a:r>
              <a:rPr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教授</a:t>
            </a:r>
            <a:r>
              <a:rPr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、</a:t>
            </a:r>
            <a:r>
              <a:rPr lang="zh-CN" altLang="zh-CN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吉林大学韩喜平</a:t>
            </a:r>
            <a:r>
              <a:rPr lang="zh-CN" alt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教授，</a:t>
            </a:r>
            <a:r>
              <a:rPr lang="zh-CN" altLang="zh-CN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陕西师范大学袁祖社</a:t>
            </a:r>
            <a:r>
              <a:rPr lang="zh-CN" alt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教授</a:t>
            </a:r>
            <a:r>
              <a:rPr lang="zh-CN" altLang="zh-CN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、</a:t>
            </a:r>
            <a:r>
              <a:rPr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上海师范大学张志丹教授等</a:t>
            </a:r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10</a:t>
            </a:r>
            <a:r>
              <a:rPr lang="zh-CN" altLang="en-US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余</a:t>
            </a:r>
            <a:r>
              <a:rPr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名</a:t>
            </a:r>
            <a:r>
              <a:rPr lang="zh-CN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国内知名</a:t>
            </a:r>
            <a:r>
              <a:rPr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学者为</a:t>
            </a:r>
            <a:r>
              <a:rPr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兼职教授，定期开展学术交流</a:t>
            </a:r>
            <a:r>
              <a:rPr lang="zh-CN" alt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与指导</a:t>
            </a:r>
            <a:r>
              <a:rPr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。</a:t>
            </a:r>
            <a:endParaRPr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+mn-ea"/>
            </a:endParaRPr>
          </a:p>
          <a:p>
            <a:pPr fontAlgn="auto">
              <a:lnSpc>
                <a:spcPts val="3000"/>
              </a:lnSpc>
              <a:buClrTx/>
              <a:buSzTx/>
              <a:buFontTx/>
            </a:pPr>
            <a:r>
              <a:rPr lang="zh-CN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参与上海大中小学思政课研究基地建设协同创新项目：同上一堂抗疫课</a:t>
            </a:r>
            <a:endParaRPr lang="zh-CN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7" name="Picture 2" descr="C:\Users\Administrator\Desktop\学科\学科\王宏波教授受聘我校兼职教授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3614128" y="3990987"/>
            <a:ext cx="2600790" cy="17361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t="18318" b="30537"/>
          <a:stretch>
            <a:fillRect/>
          </a:stretch>
        </p:blipFill>
        <p:spPr bwMode="auto">
          <a:xfrm>
            <a:off x="683708" y="3990987"/>
            <a:ext cx="2546054" cy="17361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3" descr="C:\Users\Administrator\Desktop\学科\学科\袁祖社教授受聘我院兼职教授.jpg"/>
          <p:cNvPicPr>
            <a:picLocks noChangeAspect="1" noChangeArrowheads="1"/>
          </p:cNvPicPr>
          <p:nvPr/>
        </p:nvPicPr>
        <p:blipFill rotWithShape="1">
          <a:blip r:embed="rId3" cstate="print"/>
          <a:srcRect t="22911" b="25564"/>
          <a:stretch>
            <a:fillRect/>
          </a:stretch>
        </p:blipFill>
        <p:spPr bwMode="auto">
          <a:xfrm>
            <a:off x="6582505" y="3990987"/>
            <a:ext cx="2527199" cy="17361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矩形 10"/>
          <p:cNvSpPr/>
          <p:nvPr/>
        </p:nvSpPr>
        <p:spPr>
          <a:xfrm>
            <a:off x="3942607" y="6303237"/>
            <a:ext cx="5830568" cy="43582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b="1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陕西省大中小学思政课一体化协同创新研究中心</a:t>
            </a:r>
            <a:endParaRPr lang="zh-CN" altLang="en-US" b="1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b90eaa6489c5befe004d298dd40adb9"/>
          <p:cNvPicPr>
            <a:picLocks noChangeAspect="1"/>
          </p:cNvPicPr>
          <p:nvPr/>
        </p:nvPicPr>
        <p:blipFill rotWithShape="1">
          <a:blip r:embed="rId1" cstate="print"/>
          <a:srcRect l="15348" t="20707"/>
          <a:stretch>
            <a:fillRect/>
          </a:stretch>
        </p:blipFill>
        <p:spPr>
          <a:xfrm>
            <a:off x="1143260" y="3682892"/>
            <a:ext cx="3168423" cy="19597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04341" y="3682892"/>
            <a:ext cx="3306734" cy="19597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/>
          <a:srcRect t="18393"/>
          <a:stretch>
            <a:fillRect/>
          </a:stretch>
        </p:blipFill>
        <p:spPr>
          <a:xfrm>
            <a:off x="5300063" y="1409700"/>
            <a:ext cx="3310538" cy="17525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图片 6" descr="C:\Users\Administrator\Desktop\QQ图片20201122141728.jpgQQ图片20201122141728"/>
          <p:cNvPicPr>
            <a:picLocks noChangeAspect="1"/>
          </p:cNvPicPr>
          <p:nvPr/>
        </p:nvPicPr>
        <p:blipFill>
          <a:blip r:embed="rId4" cstate="print"/>
          <a:srcRect l="8762" t="24878"/>
          <a:stretch>
            <a:fillRect/>
          </a:stretch>
        </p:blipFill>
        <p:spPr>
          <a:xfrm>
            <a:off x="1129730" y="1422400"/>
            <a:ext cx="3175570" cy="17447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矩形 8"/>
          <p:cNvSpPr/>
          <p:nvPr/>
        </p:nvSpPr>
        <p:spPr>
          <a:xfrm>
            <a:off x="3942607" y="6303237"/>
            <a:ext cx="5830568" cy="43582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b="1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陕西省大中小学思政课一体化协同创新研究中心</a:t>
            </a:r>
            <a:endParaRPr lang="zh-CN" altLang="en-US" b="1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D9BC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圆角 3"/>
          <p:cNvSpPr/>
          <p:nvPr/>
        </p:nvSpPr>
        <p:spPr>
          <a:xfrm>
            <a:off x="927125" y="2671894"/>
            <a:ext cx="910205" cy="91020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Rectangle 5"/>
          <p:cNvSpPr/>
          <p:nvPr/>
        </p:nvSpPr>
        <p:spPr>
          <a:xfrm>
            <a:off x="2391792" y="2881619"/>
            <a:ext cx="6843928" cy="571500"/>
          </a:xfrm>
          <a:prstGeom prst="rect">
            <a:avLst/>
          </a:prstGeom>
          <a:noFill/>
          <a:ln w="9525">
            <a:noFill/>
          </a:ln>
        </p:spPr>
        <p:txBody>
          <a:bodyPr lIns="71123" tIns="35562" rIns="71123" bIns="35562" anchor="b"/>
          <a:lstStyle/>
          <a:p>
            <a:pPr>
              <a:lnSpc>
                <a:spcPct val="130000"/>
              </a:lnSpc>
            </a:pPr>
            <a:r>
              <a:rPr lang="zh-CN" altLang="en-US" sz="4000" b="1" spc="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研究方向和主要学术观点</a:t>
            </a:r>
            <a:endParaRPr lang="zh-CN" altLang="en-US" sz="4000" b="1" spc="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49858" y="2881619"/>
            <a:ext cx="664738" cy="571500"/>
          </a:xfrm>
          <a:prstGeom prst="rect">
            <a:avLst/>
          </a:prstGeom>
          <a:noFill/>
          <a:ln w="9525">
            <a:noFill/>
          </a:ln>
        </p:spPr>
        <p:txBody>
          <a:bodyPr lIns="71123" tIns="35562" rIns="71123" bIns="35562" anchor="b"/>
          <a:lstStyle/>
          <a:p>
            <a:pPr>
              <a:lnSpc>
                <a:spcPct val="130000"/>
              </a:lnSpc>
            </a:pPr>
            <a:r>
              <a:rPr lang="zh-CN" altLang="en-US" sz="4000" b="1" spc="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四</a:t>
            </a:r>
            <a:endParaRPr lang="zh-CN" altLang="en-US" sz="4000" b="1" spc="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042" b="18397"/>
          <a:stretch>
            <a:fillRect/>
          </a:stretch>
        </p:blipFill>
        <p:spPr>
          <a:xfrm>
            <a:off x="6920917" y="4072261"/>
            <a:ext cx="2977895" cy="27857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/>
          <p:cNvSpPr/>
          <p:nvPr/>
        </p:nvSpPr>
        <p:spPr>
          <a:xfrm>
            <a:off x="0" y="300114"/>
            <a:ext cx="2625754" cy="9189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文本框 23"/>
          <p:cNvSpPr txBox="1"/>
          <p:nvPr/>
        </p:nvSpPr>
        <p:spPr>
          <a:xfrm>
            <a:off x="415849" y="391794"/>
            <a:ext cx="2783733" cy="59323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lnSpc>
                <a:spcPct val="130000"/>
              </a:lnSpc>
            </a:pPr>
            <a:r>
              <a:rPr lang="zh-CN" altLang="en-US" sz="2700" b="1" spc="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研究方向</a:t>
            </a:r>
            <a:endParaRPr lang="zh-CN" altLang="en-US" sz="2700" b="1" spc="6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6573505" y="2394072"/>
            <a:ext cx="2009140" cy="1333170"/>
            <a:chOff x="6608197" y="562072"/>
            <a:chExt cx="1237570" cy="1177212"/>
          </a:xfrm>
        </p:grpSpPr>
        <p:sp>
          <p:nvSpPr>
            <p:cNvPr id="27" name="椭圆 26"/>
            <p:cNvSpPr/>
            <p:nvPr/>
          </p:nvSpPr>
          <p:spPr>
            <a:xfrm>
              <a:off x="6608197" y="562072"/>
              <a:ext cx="1237570" cy="117721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文本框 40"/>
            <p:cNvSpPr txBox="1"/>
            <p:nvPr/>
          </p:nvSpPr>
          <p:spPr>
            <a:xfrm>
              <a:off x="6685974" y="689806"/>
              <a:ext cx="1037208" cy="9506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“四史”教育融入大中小学思政课研究</a:t>
              </a:r>
              <a:endPara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9" name="椭圆 28"/>
          <p:cNvSpPr/>
          <p:nvPr/>
        </p:nvSpPr>
        <p:spPr>
          <a:xfrm>
            <a:off x="1312877" y="2375991"/>
            <a:ext cx="2016319" cy="133317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7046122" y="4265087"/>
            <a:ext cx="2000251" cy="1395377"/>
            <a:chOff x="7901495" y="1877556"/>
            <a:chExt cx="1206431" cy="1037208"/>
          </a:xfrm>
        </p:grpSpPr>
        <p:sp>
          <p:nvSpPr>
            <p:cNvPr id="31" name="椭圆 30"/>
            <p:cNvSpPr/>
            <p:nvPr/>
          </p:nvSpPr>
          <p:spPr>
            <a:xfrm>
              <a:off x="7901495" y="1877556"/>
              <a:ext cx="1206431" cy="103720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文本框 46"/>
            <p:cNvSpPr txBox="1"/>
            <p:nvPr/>
          </p:nvSpPr>
          <p:spPr>
            <a:xfrm>
              <a:off x="8037201" y="2010180"/>
              <a:ext cx="957579" cy="7304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大中小学思政课一体化</a:t>
              </a:r>
              <a:r>
                <a:rPr lang="zh-CN" altLang="en-US" sz="18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评价指标</a:t>
              </a:r>
              <a:r>
                <a:rPr lang="zh-CN" altLang="en-US" sz="1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体系研究</a:t>
              </a:r>
              <a:endPara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3" name="椭圆 32"/>
          <p:cNvSpPr/>
          <p:nvPr/>
        </p:nvSpPr>
        <p:spPr>
          <a:xfrm>
            <a:off x="1013386" y="4327294"/>
            <a:ext cx="2016318" cy="133317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大中小学思政课有效衔接专题研究</a:t>
            </a:r>
            <a:endParaRPr lang="zh-CN" altLang="en-US" b="1" dirty="0"/>
          </a:p>
        </p:txBody>
      </p:sp>
      <p:sp>
        <p:nvSpPr>
          <p:cNvPr id="35" name="椭圆 34"/>
          <p:cNvSpPr/>
          <p:nvPr/>
        </p:nvSpPr>
        <p:spPr>
          <a:xfrm>
            <a:off x="3738763" y="1232915"/>
            <a:ext cx="1950837" cy="130581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37" name="图片 36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6314" y="3709209"/>
            <a:ext cx="2474228" cy="1979382"/>
          </a:xfrm>
          <a:prstGeom prst="rect">
            <a:avLst/>
          </a:prstGeom>
        </p:spPr>
      </p:pic>
      <p:sp>
        <p:nvSpPr>
          <p:cNvPr id="38" name="等腰三角形 37"/>
          <p:cNvSpPr/>
          <p:nvPr/>
        </p:nvSpPr>
        <p:spPr>
          <a:xfrm rot="15711346">
            <a:off x="3199582" y="4655890"/>
            <a:ext cx="239942" cy="389619"/>
          </a:xfrm>
          <a:prstGeom prst="triangl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等腰三角形 38"/>
          <p:cNvSpPr/>
          <p:nvPr/>
        </p:nvSpPr>
        <p:spPr>
          <a:xfrm rot="18565220">
            <a:off x="3556058" y="3516927"/>
            <a:ext cx="239942" cy="389619"/>
          </a:xfrm>
          <a:prstGeom prst="triangl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等腰三角形 39"/>
          <p:cNvSpPr/>
          <p:nvPr/>
        </p:nvSpPr>
        <p:spPr>
          <a:xfrm>
            <a:off x="4613883" y="2970725"/>
            <a:ext cx="239942" cy="389619"/>
          </a:xfrm>
          <a:prstGeom prst="triangl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等腰三角形 40"/>
          <p:cNvSpPr/>
          <p:nvPr/>
        </p:nvSpPr>
        <p:spPr>
          <a:xfrm rot="3036849">
            <a:off x="5918055" y="3532432"/>
            <a:ext cx="239942" cy="389619"/>
          </a:xfrm>
          <a:prstGeom prst="triangl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2" name="等腰三角形 41"/>
          <p:cNvSpPr/>
          <p:nvPr/>
        </p:nvSpPr>
        <p:spPr>
          <a:xfrm rot="5400000">
            <a:off x="6260397" y="4684502"/>
            <a:ext cx="239942" cy="389619"/>
          </a:xfrm>
          <a:prstGeom prst="triangl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3" name="矩形 42"/>
          <p:cNvSpPr/>
          <p:nvPr/>
        </p:nvSpPr>
        <p:spPr>
          <a:xfrm>
            <a:off x="3942607" y="6303237"/>
            <a:ext cx="5830568" cy="43582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b="1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陕西省大中小学思政课一体化协同创新研究中心</a:t>
            </a:r>
            <a:endParaRPr lang="zh-CN" altLang="en-US" b="1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324764" y="2619687"/>
            <a:ext cx="200667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陕西地域</a:t>
            </a:r>
            <a:r>
              <a:rPr lang="zh-CN" altLang="en-US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文化</a:t>
            </a:r>
            <a:endParaRPr lang="en-US" altLang="zh-CN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与</a:t>
            </a: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思政课</a:t>
            </a:r>
            <a:r>
              <a:rPr lang="zh-CN" altLang="en-US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教学</a:t>
            </a:r>
            <a:endParaRPr lang="en-US" altLang="zh-CN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创新</a:t>
            </a: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767166" y="1398756"/>
            <a:ext cx="186862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zh-CN" altLang="en-US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习近平</a:t>
            </a:r>
            <a:r>
              <a:rPr lang="zh-CN" altLang="en-US" b="1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总书记</a:t>
            </a:r>
            <a:endParaRPr lang="en-US" altLang="zh-CN" b="1" dirty="0" smtClean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algn="ctr"/>
            <a:r>
              <a:rPr lang="zh-CN" altLang="en-US" b="1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关于</a:t>
            </a:r>
            <a:r>
              <a:rPr lang="zh-CN" altLang="en-US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教育</a:t>
            </a:r>
            <a:r>
              <a:rPr lang="zh-CN" altLang="en-US" b="1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重要</a:t>
            </a:r>
            <a:endParaRPr lang="en-US" altLang="zh-CN" b="1" dirty="0" smtClean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algn="ctr"/>
            <a:r>
              <a:rPr lang="zh-CN" altLang="en-US" b="1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论述</a:t>
            </a:r>
            <a:r>
              <a:rPr lang="zh-CN" altLang="en-US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精神研究</a:t>
            </a:r>
            <a:endParaRPr lang="zh-CN" altLang="en-US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300114"/>
            <a:ext cx="2642532" cy="9189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Rectangle 5"/>
          <p:cNvSpPr/>
          <p:nvPr/>
        </p:nvSpPr>
        <p:spPr>
          <a:xfrm>
            <a:off x="503035" y="513906"/>
            <a:ext cx="2008990" cy="458987"/>
          </a:xfrm>
          <a:prstGeom prst="rect">
            <a:avLst/>
          </a:prstGeom>
          <a:noFill/>
          <a:ln w="9525">
            <a:noFill/>
          </a:ln>
        </p:spPr>
        <p:txBody>
          <a:bodyPr lIns="80013" tIns="40007" rIns="80013" bIns="40007" anchor="b"/>
          <a:lstStyle/>
          <a:p>
            <a:pPr defTabSz="800100">
              <a:lnSpc>
                <a:spcPct val="130000"/>
              </a:lnSpc>
            </a:pPr>
            <a:r>
              <a:rPr lang="zh-CN" altLang="en-US" sz="2700" b="1" spc="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提纲</a:t>
            </a:r>
            <a:endParaRPr lang="zh-CN" altLang="en-US" sz="2700" b="1" spc="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3" name="组合 57"/>
          <p:cNvGrpSpPr/>
          <p:nvPr/>
        </p:nvGrpSpPr>
        <p:grpSpPr>
          <a:xfrm>
            <a:off x="1008387" y="1579654"/>
            <a:ext cx="7452518" cy="429992"/>
            <a:chOff x="6319557" y="1484783"/>
            <a:chExt cx="9286417" cy="560363"/>
          </a:xfrm>
        </p:grpSpPr>
        <p:sp>
          <p:nvSpPr>
            <p:cNvPr id="14" name="圆角矩形 12"/>
            <p:cNvSpPr/>
            <p:nvPr/>
          </p:nvSpPr>
          <p:spPr bwMode="auto">
            <a:xfrm>
              <a:off x="6319557" y="1553832"/>
              <a:ext cx="9286417" cy="483345"/>
            </a:xfrm>
            <a:prstGeom prst="roundRect">
              <a:avLst/>
            </a:prstGeom>
            <a:noFill/>
            <a:ln w="9525">
              <a:solidFill>
                <a:schemeClr val="accent1"/>
              </a:solidFill>
              <a:round/>
            </a:ln>
          </p:spPr>
          <p:txBody>
            <a:bodyPr rot="0" spcFirstLastPara="0" vert="horz" wrap="none" lIns="91440" tIns="45720" rIns="91440" bIns="45720" anchor="ctr" anchorCtr="1" forceAA="0" compatLnSpc="1">
              <a:noAutofit/>
            </a:bodyPr>
            <a:lstStyle/>
            <a:p>
              <a:pPr algn="ctr" defTabSz="685165">
                <a:defRPr/>
              </a:pPr>
              <a:r>
                <a:rPr lang="zh-CN" altLang="en-US" sz="23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团队及首席专家情况</a:t>
              </a:r>
              <a:endParaRPr lang="zh-CN" altLang="en-US" sz="2300" b="1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grpSp>
          <p:nvGrpSpPr>
            <p:cNvPr id="15" name="组合 83"/>
            <p:cNvGrpSpPr/>
            <p:nvPr/>
          </p:nvGrpSpPr>
          <p:grpSpPr>
            <a:xfrm>
              <a:off x="6512894" y="1484783"/>
              <a:ext cx="862633" cy="560363"/>
              <a:chOff x="5663952" y="728700"/>
              <a:chExt cx="1124504" cy="730471"/>
            </a:xfrm>
          </p:grpSpPr>
          <p:sp>
            <p:nvSpPr>
              <p:cNvPr id="16" name="梯形 15"/>
              <p:cNvSpPr/>
              <p:nvPr/>
            </p:nvSpPr>
            <p:spPr bwMode="auto">
              <a:xfrm flipV="1">
                <a:off x="5663952" y="1358769"/>
                <a:ext cx="1124503" cy="100402"/>
              </a:xfrm>
              <a:prstGeom prst="trapezoid">
                <a:avLst>
                  <a:gd name="adj" fmla="val 154634"/>
                </a:avLst>
              </a:prstGeom>
              <a:solidFill>
                <a:schemeClr val="accent1">
                  <a:lumMod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 defTabSz="685165">
                  <a:defRPr/>
                </a:pPr>
                <a:endParaRPr dirty="0">
                  <a:latin typeface="等线" panose="02010600030101010101" charset="-122"/>
                </a:endParaRPr>
              </a:p>
            </p:txBody>
          </p:sp>
          <p:sp>
            <p:nvSpPr>
              <p:cNvPr id="17" name="梯形 16"/>
              <p:cNvSpPr/>
              <p:nvPr/>
            </p:nvSpPr>
            <p:spPr bwMode="auto">
              <a:xfrm>
                <a:off x="5663953" y="728701"/>
                <a:ext cx="1124503" cy="100402"/>
              </a:xfrm>
              <a:prstGeom prst="trapezoid">
                <a:avLst>
                  <a:gd name="adj" fmla="val 154634"/>
                </a:avLst>
              </a:prstGeom>
              <a:solidFill>
                <a:schemeClr val="accent1">
                  <a:lumMod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 defTabSz="685165">
                  <a:defRPr/>
                </a:pPr>
                <a:endParaRPr dirty="0">
                  <a:latin typeface="等线" panose="02010600030101010101" charset="-122"/>
                </a:endParaRPr>
              </a:p>
            </p:txBody>
          </p:sp>
          <p:sp>
            <p:nvSpPr>
              <p:cNvPr id="18" name="矩形 17"/>
              <p:cNvSpPr/>
              <p:nvPr/>
            </p:nvSpPr>
            <p:spPr bwMode="auto">
              <a:xfrm>
                <a:off x="5864732" y="728700"/>
                <a:ext cx="720080" cy="720080"/>
              </a:xfrm>
              <a:prstGeom prst="rect">
                <a:avLst/>
              </a:prstGeom>
              <a:solidFill>
                <a:schemeClr val="accent1">
                  <a:lumMod val="100000"/>
                </a:schemeClr>
              </a:solidFill>
              <a:ln w="19050">
                <a:noFill/>
                <a:round/>
              </a:ln>
            </p:spPr>
            <p:txBody>
              <a:bodyPr rot="0" spcFirstLastPara="0" vert="horz" wrap="none" lIns="91440" tIns="45720" rIns="91440" bIns="45720" anchor="ctr" anchorCtr="1" forceAA="0" compatLnSpc="1">
                <a:normAutofit fontScale="87500" lnSpcReduction="10000"/>
              </a:bodyPr>
              <a:lstStyle/>
              <a:p>
                <a:pPr algn="ctr" defTabSz="685165">
                  <a:defRPr/>
                </a:pPr>
                <a:r>
                  <a:rPr lang="en-US" altLang="zh-CN" sz="2700" dirty="0">
                    <a:solidFill>
                      <a:schemeClr val="bg1"/>
                    </a:solidFill>
                    <a:latin typeface="Agency FB" panose="020B0503020202020204" pitchFamily="34" charset="0"/>
                    <a:ea typeface="等线" panose="02010600030101010101" charset="-122"/>
                  </a:rPr>
                  <a:t>01</a:t>
                </a:r>
                <a:endParaRPr lang="en-US" altLang="zh-CN" sz="2700" dirty="0">
                  <a:solidFill>
                    <a:schemeClr val="bg1"/>
                  </a:solidFill>
                  <a:latin typeface="Agency FB" panose="020B0503020202020204" pitchFamily="34" charset="0"/>
                  <a:ea typeface="等线" panose="02010600030101010101" charset="-122"/>
                </a:endParaRPr>
              </a:p>
            </p:txBody>
          </p:sp>
        </p:grpSp>
      </p:grpSp>
      <p:grpSp>
        <p:nvGrpSpPr>
          <p:cNvPr id="19" name="组合 87"/>
          <p:cNvGrpSpPr/>
          <p:nvPr/>
        </p:nvGrpSpPr>
        <p:grpSpPr>
          <a:xfrm>
            <a:off x="1007117" y="2413494"/>
            <a:ext cx="7452518" cy="429992"/>
            <a:chOff x="6319557" y="1484783"/>
            <a:chExt cx="9286417" cy="560363"/>
          </a:xfrm>
        </p:grpSpPr>
        <p:sp>
          <p:nvSpPr>
            <p:cNvPr id="20" name="圆角矩形 12"/>
            <p:cNvSpPr/>
            <p:nvPr/>
          </p:nvSpPr>
          <p:spPr bwMode="auto">
            <a:xfrm>
              <a:off x="6319557" y="1553832"/>
              <a:ext cx="9286417" cy="483345"/>
            </a:xfrm>
            <a:prstGeom prst="roundRect">
              <a:avLst/>
            </a:prstGeom>
            <a:noFill/>
            <a:ln w="9525">
              <a:solidFill>
                <a:schemeClr val="accent1"/>
              </a:solidFill>
              <a:round/>
            </a:ln>
          </p:spPr>
          <p:txBody>
            <a:bodyPr rot="0" spcFirstLastPara="0" vert="horz" wrap="none" lIns="91440" tIns="45720" rIns="91440" bIns="45720" anchor="ctr" anchorCtr="1" forceAA="0" compatLnSpc="1">
              <a:noAutofit/>
            </a:bodyPr>
            <a:lstStyle/>
            <a:p>
              <a:pPr algn="ctr" defTabSz="685165">
                <a:defRPr/>
              </a:pPr>
              <a:r>
                <a:rPr lang="zh-CN" altLang="en-US" sz="23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已有研究成果和社会影响</a:t>
              </a:r>
              <a:endParaRPr lang="zh-CN" altLang="en-US" sz="2300" b="1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grpSp>
          <p:nvGrpSpPr>
            <p:cNvPr id="21" name="组合 89"/>
            <p:cNvGrpSpPr/>
            <p:nvPr/>
          </p:nvGrpSpPr>
          <p:grpSpPr>
            <a:xfrm>
              <a:off x="6512894" y="1484783"/>
              <a:ext cx="862633" cy="560363"/>
              <a:chOff x="5663952" y="728700"/>
              <a:chExt cx="1124504" cy="730471"/>
            </a:xfrm>
          </p:grpSpPr>
          <p:sp>
            <p:nvSpPr>
              <p:cNvPr id="22" name="梯形 21"/>
              <p:cNvSpPr/>
              <p:nvPr/>
            </p:nvSpPr>
            <p:spPr bwMode="auto">
              <a:xfrm flipV="1">
                <a:off x="5663952" y="1358769"/>
                <a:ext cx="1124503" cy="100402"/>
              </a:xfrm>
              <a:prstGeom prst="trapezoid">
                <a:avLst>
                  <a:gd name="adj" fmla="val 154634"/>
                </a:avLst>
              </a:prstGeom>
              <a:solidFill>
                <a:schemeClr val="accent1">
                  <a:lumMod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 defTabSz="685165">
                  <a:defRPr/>
                </a:pPr>
                <a:endParaRPr dirty="0">
                  <a:solidFill>
                    <a:prstClr val="black"/>
                  </a:solidFill>
                  <a:latin typeface="等线" panose="02010600030101010101" charset="-122"/>
                </a:endParaRPr>
              </a:p>
            </p:txBody>
          </p:sp>
          <p:sp>
            <p:nvSpPr>
              <p:cNvPr id="23" name="梯形 22"/>
              <p:cNvSpPr/>
              <p:nvPr/>
            </p:nvSpPr>
            <p:spPr bwMode="auto">
              <a:xfrm>
                <a:off x="5663953" y="728701"/>
                <a:ext cx="1124503" cy="100402"/>
              </a:xfrm>
              <a:prstGeom prst="trapezoid">
                <a:avLst>
                  <a:gd name="adj" fmla="val 154634"/>
                </a:avLst>
              </a:prstGeom>
              <a:solidFill>
                <a:schemeClr val="accent1">
                  <a:lumMod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 defTabSz="685165">
                  <a:defRPr/>
                </a:pPr>
                <a:endParaRPr dirty="0">
                  <a:solidFill>
                    <a:prstClr val="black"/>
                  </a:solidFill>
                  <a:latin typeface="等线" panose="02010600030101010101" charset="-122"/>
                </a:endParaRPr>
              </a:p>
            </p:txBody>
          </p:sp>
          <p:sp>
            <p:nvSpPr>
              <p:cNvPr id="24" name="矩形 23"/>
              <p:cNvSpPr/>
              <p:nvPr/>
            </p:nvSpPr>
            <p:spPr bwMode="auto">
              <a:xfrm>
                <a:off x="5864732" y="728700"/>
                <a:ext cx="720080" cy="720080"/>
              </a:xfrm>
              <a:prstGeom prst="rect">
                <a:avLst/>
              </a:prstGeom>
              <a:solidFill>
                <a:srgbClr val="4276AA"/>
              </a:solidFill>
              <a:ln w="19050">
                <a:noFill/>
                <a:round/>
              </a:ln>
            </p:spPr>
            <p:txBody>
              <a:bodyPr rot="0" spcFirstLastPara="0" vert="horz" wrap="none" lIns="91440" tIns="45720" rIns="91440" bIns="45720" anchor="ctr" anchorCtr="1" forceAA="0" compatLnSpc="1">
                <a:normAutofit fontScale="87500" lnSpcReduction="10000"/>
              </a:bodyPr>
              <a:lstStyle/>
              <a:p>
                <a:pPr algn="ctr" defTabSz="685165">
                  <a:defRPr/>
                </a:pPr>
                <a:r>
                  <a:rPr lang="en-US" altLang="zh-CN" sz="2700" dirty="0">
                    <a:solidFill>
                      <a:prstClr val="white">
                        <a:lumMod val="100000"/>
                      </a:prstClr>
                    </a:solidFill>
                    <a:latin typeface="Agency FB" panose="020B0503020202020204" pitchFamily="34" charset="0"/>
                    <a:ea typeface="等线" panose="02010600030101010101" charset="-122"/>
                  </a:rPr>
                  <a:t>02</a:t>
                </a:r>
                <a:endParaRPr lang="en-US" altLang="zh-CN" sz="2700" dirty="0">
                  <a:solidFill>
                    <a:prstClr val="white">
                      <a:lumMod val="100000"/>
                    </a:prstClr>
                  </a:solidFill>
                  <a:latin typeface="Agency FB" panose="020B0503020202020204" pitchFamily="34" charset="0"/>
                  <a:ea typeface="等线" panose="02010600030101010101" charset="-122"/>
                </a:endParaRPr>
              </a:p>
            </p:txBody>
          </p:sp>
        </p:grpSp>
      </p:grpSp>
      <p:grpSp>
        <p:nvGrpSpPr>
          <p:cNvPr id="25" name="组合 93"/>
          <p:cNvGrpSpPr/>
          <p:nvPr/>
        </p:nvGrpSpPr>
        <p:grpSpPr>
          <a:xfrm>
            <a:off x="1035683" y="4843223"/>
            <a:ext cx="7452518" cy="429992"/>
            <a:chOff x="6319557" y="1484782"/>
            <a:chExt cx="9286417" cy="560363"/>
          </a:xfrm>
        </p:grpSpPr>
        <p:sp>
          <p:nvSpPr>
            <p:cNvPr id="26" name="圆角矩形 12"/>
            <p:cNvSpPr/>
            <p:nvPr/>
          </p:nvSpPr>
          <p:spPr bwMode="auto">
            <a:xfrm>
              <a:off x="6319557" y="1553831"/>
              <a:ext cx="9286417" cy="483345"/>
            </a:xfrm>
            <a:prstGeom prst="roundRect">
              <a:avLst/>
            </a:prstGeom>
            <a:noFill/>
            <a:ln w="9525">
              <a:solidFill>
                <a:schemeClr val="accent1"/>
              </a:solidFill>
              <a:round/>
            </a:ln>
          </p:spPr>
          <p:txBody>
            <a:bodyPr rot="0" spcFirstLastPara="0" vert="horz" wrap="none" lIns="91440" tIns="45720" rIns="91440" bIns="45720" anchor="ctr" anchorCtr="1" forceAA="0" compatLnSpc="1">
              <a:noAutofit/>
            </a:bodyPr>
            <a:lstStyle/>
            <a:p>
              <a:pPr algn="ctr" defTabSz="685165">
                <a:defRPr/>
              </a:pPr>
              <a:r>
                <a:rPr lang="zh-CN" altLang="en-US" sz="2300" b="1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预期学术成果和效益</a:t>
              </a:r>
              <a:endParaRPr lang="zh-CN" altLang="en-US" sz="2300" b="1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grpSp>
          <p:nvGrpSpPr>
            <p:cNvPr id="27" name="组合 95"/>
            <p:cNvGrpSpPr/>
            <p:nvPr/>
          </p:nvGrpSpPr>
          <p:grpSpPr>
            <a:xfrm>
              <a:off x="6512895" y="1484782"/>
              <a:ext cx="862633" cy="560363"/>
              <a:chOff x="5663953" y="728698"/>
              <a:chExt cx="1124504" cy="730471"/>
            </a:xfrm>
          </p:grpSpPr>
          <p:sp>
            <p:nvSpPr>
              <p:cNvPr id="28" name="梯形 27"/>
              <p:cNvSpPr/>
              <p:nvPr/>
            </p:nvSpPr>
            <p:spPr bwMode="auto">
              <a:xfrm flipV="1">
                <a:off x="5663953" y="1358767"/>
                <a:ext cx="1124504" cy="100402"/>
              </a:xfrm>
              <a:prstGeom prst="trapezoid">
                <a:avLst>
                  <a:gd name="adj" fmla="val 154634"/>
                </a:avLst>
              </a:prstGeom>
              <a:solidFill>
                <a:schemeClr val="accent1">
                  <a:lumMod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 defTabSz="685165">
                  <a:defRPr/>
                </a:pPr>
                <a:endParaRPr dirty="0">
                  <a:solidFill>
                    <a:prstClr val="black"/>
                  </a:solidFill>
                  <a:latin typeface="等线" panose="02010600030101010101" charset="-122"/>
                </a:endParaRPr>
              </a:p>
            </p:txBody>
          </p:sp>
          <p:sp>
            <p:nvSpPr>
              <p:cNvPr id="29" name="梯形 28"/>
              <p:cNvSpPr/>
              <p:nvPr/>
            </p:nvSpPr>
            <p:spPr bwMode="auto">
              <a:xfrm>
                <a:off x="5663953" y="728701"/>
                <a:ext cx="1124503" cy="100402"/>
              </a:xfrm>
              <a:prstGeom prst="trapezoid">
                <a:avLst>
                  <a:gd name="adj" fmla="val 154634"/>
                </a:avLst>
              </a:prstGeom>
              <a:solidFill>
                <a:schemeClr val="accent1">
                  <a:lumMod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 defTabSz="685165">
                  <a:defRPr/>
                </a:pPr>
                <a:endParaRPr dirty="0">
                  <a:solidFill>
                    <a:prstClr val="black"/>
                  </a:solidFill>
                  <a:latin typeface="等线" panose="02010600030101010101" charset="-122"/>
                </a:endParaRPr>
              </a:p>
            </p:txBody>
          </p:sp>
          <p:sp>
            <p:nvSpPr>
              <p:cNvPr id="30" name="矩形 29"/>
              <p:cNvSpPr/>
              <p:nvPr/>
            </p:nvSpPr>
            <p:spPr bwMode="auto">
              <a:xfrm>
                <a:off x="5864732" y="728698"/>
                <a:ext cx="720080" cy="720080"/>
              </a:xfrm>
              <a:prstGeom prst="rect">
                <a:avLst/>
              </a:prstGeom>
              <a:solidFill>
                <a:schemeClr val="accent1">
                  <a:lumMod val="100000"/>
                </a:schemeClr>
              </a:solidFill>
              <a:ln w="19050">
                <a:noFill/>
                <a:round/>
              </a:ln>
            </p:spPr>
            <p:txBody>
              <a:bodyPr rot="0" spcFirstLastPara="0" vert="horz" wrap="none" lIns="91440" tIns="45720" rIns="91440" bIns="45720" anchor="ctr" anchorCtr="1" forceAA="0" compatLnSpc="1">
                <a:normAutofit fontScale="87500" lnSpcReduction="10000"/>
              </a:bodyPr>
              <a:lstStyle/>
              <a:p>
                <a:pPr algn="ctr" defTabSz="685165">
                  <a:defRPr/>
                </a:pPr>
                <a:r>
                  <a:rPr lang="en-US" altLang="zh-CN" sz="2700" dirty="0" smtClean="0">
                    <a:solidFill>
                      <a:prstClr val="white">
                        <a:lumMod val="100000"/>
                      </a:prstClr>
                    </a:solidFill>
                    <a:latin typeface="Agency FB" panose="020B0503020202020204" pitchFamily="34" charset="0"/>
                    <a:ea typeface="等线" panose="02010600030101010101" charset="-122"/>
                  </a:rPr>
                  <a:t>05</a:t>
                </a:r>
                <a:endParaRPr lang="en-US" altLang="zh-CN" sz="2700" dirty="0">
                  <a:solidFill>
                    <a:prstClr val="white">
                      <a:lumMod val="100000"/>
                    </a:prstClr>
                  </a:solidFill>
                  <a:latin typeface="Agency FB" panose="020B0503020202020204" pitchFamily="34" charset="0"/>
                  <a:ea typeface="等线" panose="02010600030101010101" charset="-122"/>
                </a:endParaRPr>
              </a:p>
            </p:txBody>
          </p:sp>
        </p:grpSp>
      </p:grpSp>
      <p:grpSp>
        <p:nvGrpSpPr>
          <p:cNvPr id="31" name="组合 99"/>
          <p:cNvGrpSpPr/>
          <p:nvPr/>
        </p:nvGrpSpPr>
        <p:grpSpPr>
          <a:xfrm>
            <a:off x="1007117" y="4009185"/>
            <a:ext cx="7452518" cy="429992"/>
            <a:chOff x="6319557" y="1484783"/>
            <a:chExt cx="9286417" cy="560363"/>
          </a:xfrm>
        </p:grpSpPr>
        <p:sp>
          <p:nvSpPr>
            <p:cNvPr id="32" name="圆角矩形 12"/>
            <p:cNvSpPr/>
            <p:nvPr/>
          </p:nvSpPr>
          <p:spPr bwMode="auto">
            <a:xfrm>
              <a:off x="6319557" y="1553832"/>
              <a:ext cx="9286417" cy="483345"/>
            </a:xfrm>
            <a:prstGeom prst="roundRect">
              <a:avLst/>
            </a:prstGeom>
            <a:noFill/>
            <a:ln w="9525">
              <a:solidFill>
                <a:schemeClr val="accent1"/>
              </a:solidFill>
              <a:round/>
            </a:ln>
          </p:spPr>
          <p:txBody>
            <a:bodyPr rot="0" spcFirstLastPara="0" vert="horz" wrap="none" lIns="91440" tIns="45720" rIns="91440" bIns="45720" anchor="ctr" anchorCtr="1" forceAA="0" compatLnSpc="1">
              <a:noAutofit/>
            </a:bodyPr>
            <a:lstStyle/>
            <a:p>
              <a:pPr algn="ctr" defTabSz="685165">
                <a:defRPr/>
              </a:pPr>
              <a:r>
                <a:rPr lang="zh-CN" altLang="en-US" sz="23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研究方向与主要学术观点</a:t>
              </a:r>
              <a:endParaRPr lang="zh-CN" altLang="en-US" sz="2300" b="1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grpSp>
          <p:nvGrpSpPr>
            <p:cNvPr id="33" name="组合 101"/>
            <p:cNvGrpSpPr/>
            <p:nvPr/>
          </p:nvGrpSpPr>
          <p:grpSpPr>
            <a:xfrm>
              <a:off x="6512894" y="1484783"/>
              <a:ext cx="862633" cy="560363"/>
              <a:chOff x="5663952" y="728700"/>
              <a:chExt cx="1124504" cy="730471"/>
            </a:xfrm>
          </p:grpSpPr>
          <p:sp>
            <p:nvSpPr>
              <p:cNvPr id="34" name="梯形 33"/>
              <p:cNvSpPr/>
              <p:nvPr/>
            </p:nvSpPr>
            <p:spPr bwMode="auto">
              <a:xfrm flipV="1">
                <a:off x="5663952" y="1358769"/>
                <a:ext cx="1124503" cy="100402"/>
              </a:xfrm>
              <a:prstGeom prst="trapezoid">
                <a:avLst>
                  <a:gd name="adj" fmla="val 154634"/>
                </a:avLst>
              </a:prstGeom>
              <a:solidFill>
                <a:schemeClr val="accent1">
                  <a:lumMod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 defTabSz="685165">
                  <a:defRPr/>
                </a:pPr>
                <a:endParaRPr dirty="0">
                  <a:solidFill>
                    <a:prstClr val="black"/>
                  </a:solidFill>
                  <a:latin typeface="等线" panose="02010600030101010101" charset="-122"/>
                </a:endParaRPr>
              </a:p>
            </p:txBody>
          </p:sp>
          <p:sp>
            <p:nvSpPr>
              <p:cNvPr id="35" name="梯形 34"/>
              <p:cNvSpPr/>
              <p:nvPr/>
            </p:nvSpPr>
            <p:spPr bwMode="auto">
              <a:xfrm>
                <a:off x="5663953" y="728701"/>
                <a:ext cx="1124503" cy="100402"/>
              </a:xfrm>
              <a:prstGeom prst="trapezoid">
                <a:avLst>
                  <a:gd name="adj" fmla="val 154634"/>
                </a:avLst>
              </a:prstGeom>
              <a:solidFill>
                <a:schemeClr val="accent1">
                  <a:lumMod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 defTabSz="685165">
                  <a:defRPr/>
                </a:pPr>
                <a:endParaRPr dirty="0">
                  <a:solidFill>
                    <a:prstClr val="black"/>
                  </a:solidFill>
                  <a:latin typeface="等线" panose="02010600030101010101" charset="-122"/>
                </a:endParaRPr>
              </a:p>
            </p:txBody>
          </p:sp>
          <p:sp>
            <p:nvSpPr>
              <p:cNvPr id="36" name="矩形 35"/>
              <p:cNvSpPr/>
              <p:nvPr/>
            </p:nvSpPr>
            <p:spPr bwMode="auto">
              <a:xfrm>
                <a:off x="5864732" y="728700"/>
                <a:ext cx="720080" cy="720080"/>
              </a:xfrm>
              <a:prstGeom prst="rect">
                <a:avLst/>
              </a:prstGeom>
              <a:solidFill>
                <a:srgbClr val="4276AA"/>
              </a:solidFill>
              <a:ln w="19050">
                <a:noFill/>
                <a:round/>
              </a:ln>
            </p:spPr>
            <p:txBody>
              <a:bodyPr rot="0" spcFirstLastPara="0" vert="horz" wrap="none" lIns="91440" tIns="45720" rIns="91440" bIns="45720" anchor="ctr" anchorCtr="1" forceAA="0" compatLnSpc="1">
                <a:normAutofit fontScale="87500" lnSpcReduction="10000"/>
              </a:bodyPr>
              <a:lstStyle/>
              <a:p>
                <a:pPr algn="ctr" defTabSz="685165">
                  <a:defRPr/>
                </a:pPr>
                <a:r>
                  <a:rPr lang="en-US" altLang="zh-CN" sz="2700" dirty="0">
                    <a:solidFill>
                      <a:prstClr val="white">
                        <a:lumMod val="100000"/>
                      </a:prstClr>
                    </a:solidFill>
                    <a:latin typeface="Agency FB" panose="020B0503020202020204" pitchFamily="34" charset="0"/>
                    <a:ea typeface="等线" panose="02010600030101010101" charset="-122"/>
                  </a:rPr>
                  <a:t>04</a:t>
                </a:r>
                <a:endParaRPr lang="en-US" altLang="zh-CN" sz="2700" dirty="0">
                  <a:solidFill>
                    <a:prstClr val="white">
                      <a:lumMod val="100000"/>
                    </a:prstClr>
                  </a:solidFill>
                  <a:latin typeface="Agency FB" panose="020B0503020202020204" pitchFamily="34" charset="0"/>
                  <a:ea typeface="等线" panose="02010600030101010101" charset="-122"/>
                </a:endParaRPr>
              </a:p>
            </p:txBody>
          </p:sp>
        </p:grpSp>
      </p:grpSp>
      <p:grpSp>
        <p:nvGrpSpPr>
          <p:cNvPr id="44" name="组合 93"/>
          <p:cNvGrpSpPr/>
          <p:nvPr/>
        </p:nvGrpSpPr>
        <p:grpSpPr>
          <a:xfrm>
            <a:off x="1010659" y="3235060"/>
            <a:ext cx="7452518" cy="429992"/>
            <a:chOff x="6319557" y="1484782"/>
            <a:chExt cx="9286417" cy="560363"/>
          </a:xfrm>
        </p:grpSpPr>
        <p:sp>
          <p:nvSpPr>
            <p:cNvPr id="45" name="圆角矩形 12"/>
            <p:cNvSpPr/>
            <p:nvPr/>
          </p:nvSpPr>
          <p:spPr bwMode="auto">
            <a:xfrm>
              <a:off x="6319557" y="1553831"/>
              <a:ext cx="9286417" cy="483345"/>
            </a:xfrm>
            <a:prstGeom prst="roundRect">
              <a:avLst/>
            </a:prstGeom>
            <a:noFill/>
            <a:ln w="9525">
              <a:solidFill>
                <a:schemeClr val="accent1"/>
              </a:solidFill>
              <a:round/>
            </a:ln>
          </p:spPr>
          <p:txBody>
            <a:bodyPr rot="0" spcFirstLastPara="0" vert="horz" wrap="none" lIns="91440" tIns="45720" rIns="91440" bIns="45720" anchor="ctr" anchorCtr="1" forceAA="0" compatLnSpc="1">
              <a:noAutofit/>
            </a:bodyPr>
            <a:lstStyle/>
            <a:p>
              <a:pPr algn="ctr" defTabSz="685165">
                <a:defRPr/>
              </a:pPr>
              <a:r>
                <a:rPr lang="zh-CN" altLang="en-US" sz="23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已有软硬件情况</a:t>
              </a:r>
              <a:endParaRPr lang="zh-CN" altLang="en-US" sz="2300" b="1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grpSp>
          <p:nvGrpSpPr>
            <p:cNvPr id="46" name="组合 95"/>
            <p:cNvGrpSpPr/>
            <p:nvPr/>
          </p:nvGrpSpPr>
          <p:grpSpPr>
            <a:xfrm>
              <a:off x="6512895" y="1484782"/>
              <a:ext cx="862633" cy="560363"/>
              <a:chOff x="5663953" y="728698"/>
              <a:chExt cx="1124504" cy="730471"/>
            </a:xfrm>
          </p:grpSpPr>
          <p:sp>
            <p:nvSpPr>
              <p:cNvPr id="47" name="梯形 46"/>
              <p:cNvSpPr/>
              <p:nvPr/>
            </p:nvSpPr>
            <p:spPr bwMode="auto">
              <a:xfrm flipV="1">
                <a:off x="5663953" y="1358767"/>
                <a:ext cx="1124504" cy="100402"/>
              </a:xfrm>
              <a:prstGeom prst="trapezoid">
                <a:avLst>
                  <a:gd name="adj" fmla="val 154634"/>
                </a:avLst>
              </a:prstGeom>
              <a:solidFill>
                <a:schemeClr val="accent1">
                  <a:lumMod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 defTabSz="685165">
                  <a:defRPr/>
                </a:pPr>
                <a:endParaRPr dirty="0">
                  <a:solidFill>
                    <a:prstClr val="black"/>
                  </a:solidFill>
                  <a:latin typeface="等线" panose="02010600030101010101" charset="-122"/>
                </a:endParaRPr>
              </a:p>
            </p:txBody>
          </p:sp>
          <p:sp>
            <p:nvSpPr>
              <p:cNvPr id="48" name="梯形 47"/>
              <p:cNvSpPr/>
              <p:nvPr/>
            </p:nvSpPr>
            <p:spPr bwMode="auto">
              <a:xfrm>
                <a:off x="5663953" y="728701"/>
                <a:ext cx="1124503" cy="100402"/>
              </a:xfrm>
              <a:prstGeom prst="trapezoid">
                <a:avLst>
                  <a:gd name="adj" fmla="val 154634"/>
                </a:avLst>
              </a:prstGeom>
              <a:solidFill>
                <a:schemeClr val="accent1">
                  <a:lumMod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 defTabSz="685165">
                  <a:defRPr/>
                </a:pPr>
                <a:endParaRPr dirty="0">
                  <a:solidFill>
                    <a:prstClr val="black"/>
                  </a:solidFill>
                  <a:latin typeface="等线" panose="02010600030101010101" charset="-122"/>
                </a:endParaRPr>
              </a:p>
            </p:txBody>
          </p:sp>
          <p:sp>
            <p:nvSpPr>
              <p:cNvPr id="49" name="矩形 48"/>
              <p:cNvSpPr/>
              <p:nvPr/>
            </p:nvSpPr>
            <p:spPr bwMode="auto">
              <a:xfrm>
                <a:off x="5864732" y="728698"/>
                <a:ext cx="720080" cy="720080"/>
              </a:xfrm>
              <a:prstGeom prst="rect">
                <a:avLst/>
              </a:prstGeom>
              <a:solidFill>
                <a:schemeClr val="accent1">
                  <a:lumMod val="100000"/>
                </a:schemeClr>
              </a:solidFill>
              <a:ln w="19050">
                <a:noFill/>
                <a:round/>
              </a:ln>
            </p:spPr>
            <p:txBody>
              <a:bodyPr rot="0" spcFirstLastPara="0" vert="horz" wrap="none" lIns="91440" tIns="45720" rIns="91440" bIns="45720" anchor="ctr" anchorCtr="1" forceAA="0" compatLnSpc="1">
                <a:normAutofit fontScale="87500" lnSpcReduction="10000"/>
              </a:bodyPr>
              <a:lstStyle/>
              <a:p>
                <a:pPr algn="ctr" defTabSz="685165">
                  <a:defRPr/>
                </a:pPr>
                <a:r>
                  <a:rPr lang="en-US" altLang="zh-CN" sz="2700" dirty="0">
                    <a:solidFill>
                      <a:prstClr val="white">
                        <a:lumMod val="100000"/>
                      </a:prstClr>
                    </a:solidFill>
                    <a:latin typeface="Agency FB" panose="020B0503020202020204" pitchFamily="34" charset="0"/>
                    <a:ea typeface="等线" panose="02010600030101010101" charset="-122"/>
                  </a:rPr>
                  <a:t>03</a:t>
                </a:r>
                <a:endParaRPr lang="en-US" altLang="zh-CN" sz="2700" dirty="0">
                  <a:solidFill>
                    <a:prstClr val="white">
                      <a:lumMod val="100000"/>
                    </a:prstClr>
                  </a:solidFill>
                  <a:latin typeface="Agency FB" panose="020B0503020202020204" pitchFamily="34" charset="0"/>
                  <a:ea typeface="等线" panose="02010600030101010101" charset="-122"/>
                </a:endParaRPr>
              </a:p>
            </p:txBody>
          </p:sp>
        </p:grpSp>
      </p:grpSp>
      <p:sp>
        <p:nvSpPr>
          <p:cNvPr id="50" name="矩形 49"/>
          <p:cNvSpPr/>
          <p:nvPr/>
        </p:nvSpPr>
        <p:spPr>
          <a:xfrm>
            <a:off x="3942607" y="6303237"/>
            <a:ext cx="5830568" cy="43582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b="1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陕西省大中小学思政课一体化协同创新研究中心</a:t>
            </a:r>
            <a:endParaRPr lang="zh-CN" altLang="en-US" b="1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/>
          <p:cNvSpPr/>
          <p:nvPr/>
        </p:nvSpPr>
        <p:spPr>
          <a:xfrm>
            <a:off x="0" y="300114"/>
            <a:ext cx="3288484" cy="9189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文本框 23"/>
          <p:cNvSpPr txBox="1"/>
          <p:nvPr/>
        </p:nvSpPr>
        <p:spPr>
          <a:xfrm>
            <a:off x="415849" y="391794"/>
            <a:ext cx="2783733" cy="59323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lnSpc>
                <a:spcPct val="130000"/>
              </a:lnSpc>
            </a:pPr>
            <a:r>
              <a:rPr lang="zh-CN" altLang="en-US" sz="2700" b="1" spc="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主要学术观点</a:t>
            </a:r>
            <a:endParaRPr lang="zh-CN" altLang="en-US" sz="2700" b="1" spc="6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1103372" y="1569544"/>
            <a:ext cx="8231698" cy="3888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400"/>
              </a:lnSpc>
              <a:spcAft>
                <a:spcPts val="1200"/>
              </a:spcAft>
            </a:pPr>
            <a:r>
              <a:rPr lang="zh-CN" alt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遵循教育教学规律，坚持</a:t>
            </a:r>
            <a:r>
              <a:rPr lang="zh-CN" alt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统一规划和整体思维</a:t>
            </a:r>
            <a:r>
              <a:rPr lang="zh-CN" alt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，使</a:t>
            </a:r>
            <a:r>
              <a:rPr lang="zh-CN" alt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思</a:t>
            </a:r>
            <a:r>
              <a:rPr lang="zh-CN" alt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政</a:t>
            </a:r>
            <a:r>
              <a:rPr lang="zh-CN" alt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课伴随青少年成长的不同阶段，形成一个跨学段的有机整体，贯穿</a:t>
            </a:r>
            <a:r>
              <a:rPr lang="zh-CN" alt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大中小学教育全过程；</a:t>
            </a:r>
            <a:endParaRPr lang="en-US" altLang="zh-CN" sz="2400" b="1" dirty="0" smtClean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3400"/>
              </a:lnSpc>
              <a:spcAft>
                <a:spcPts val="1200"/>
              </a:spcAft>
            </a:pPr>
            <a:r>
              <a:rPr lang="zh-CN" alt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尊循学生认知规律，坚持大中小学思政教育的阶段性与连续型相结合、共性与个性相结合，由低到高、由简单到复杂，循序渐进、内在统一；</a:t>
            </a:r>
            <a:endParaRPr lang="en-US" altLang="zh-CN" sz="2400" b="1" dirty="0" smtClean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3400"/>
              </a:lnSpc>
              <a:spcAft>
                <a:spcPts val="1200"/>
              </a:spcAft>
            </a:pPr>
            <a:r>
              <a:rPr lang="zh-CN" alt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遵循学生成才规律，坚持学生需要</a:t>
            </a:r>
            <a:r>
              <a:rPr lang="en-US" altLang="zh-CN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兴趣</a:t>
            </a:r>
            <a:r>
              <a:rPr lang="en-US" altLang="zh-CN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动力规律，将课堂育人与实践育人相结合，实现知识内化外化。</a:t>
            </a:r>
            <a:endParaRPr lang="zh-CN" alt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箭头: 燕尾形 26"/>
          <p:cNvSpPr/>
          <p:nvPr/>
        </p:nvSpPr>
        <p:spPr>
          <a:xfrm>
            <a:off x="773011" y="1703139"/>
            <a:ext cx="330360" cy="243281"/>
          </a:xfrm>
          <a:prstGeom prst="notched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8" name="箭头: 燕尾形 27"/>
          <p:cNvSpPr/>
          <p:nvPr/>
        </p:nvSpPr>
        <p:spPr>
          <a:xfrm>
            <a:off x="760311" y="3172532"/>
            <a:ext cx="330360" cy="243281"/>
          </a:xfrm>
          <a:prstGeom prst="notched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9" name="箭头: 燕尾形 28"/>
          <p:cNvSpPr/>
          <p:nvPr/>
        </p:nvSpPr>
        <p:spPr>
          <a:xfrm>
            <a:off x="763200" y="4627473"/>
            <a:ext cx="330360" cy="243281"/>
          </a:xfrm>
          <a:prstGeom prst="notched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942607" y="6303237"/>
            <a:ext cx="5830568" cy="43582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b="1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陕西省大中小学思政课一体化协同创新研究中心</a:t>
            </a:r>
            <a:endParaRPr lang="zh-CN" altLang="en-US" b="1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D9BC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042" b="18397"/>
          <a:stretch>
            <a:fillRect/>
          </a:stretch>
        </p:blipFill>
        <p:spPr>
          <a:xfrm>
            <a:off x="6920917" y="4072261"/>
            <a:ext cx="2977895" cy="2785739"/>
          </a:xfrm>
          <a:prstGeom prst="rect">
            <a:avLst/>
          </a:prstGeom>
        </p:spPr>
      </p:pic>
      <p:sp>
        <p:nvSpPr>
          <p:cNvPr id="13" name="矩形: 圆角 12"/>
          <p:cNvSpPr/>
          <p:nvPr/>
        </p:nvSpPr>
        <p:spPr>
          <a:xfrm>
            <a:off x="1581467" y="2671894"/>
            <a:ext cx="910205" cy="91020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Rectangle 5"/>
          <p:cNvSpPr/>
          <p:nvPr/>
        </p:nvSpPr>
        <p:spPr>
          <a:xfrm>
            <a:off x="3046134" y="2881619"/>
            <a:ext cx="5502248" cy="571500"/>
          </a:xfrm>
          <a:prstGeom prst="rect">
            <a:avLst/>
          </a:prstGeom>
          <a:noFill/>
          <a:ln w="9525">
            <a:noFill/>
          </a:ln>
        </p:spPr>
        <p:txBody>
          <a:bodyPr lIns="71123" tIns="35562" rIns="71123" bIns="35562" anchor="b"/>
          <a:lstStyle/>
          <a:p>
            <a:pPr>
              <a:lnSpc>
                <a:spcPct val="130000"/>
              </a:lnSpc>
            </a:pPr>
            <a:r>
              <a:rPr lang="zh-CN" altLang="en-US" sz="4000" b="1" spc="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预期研究成果和效益</a:t>
            </a:r>
            <a:endParaRPr lang="zh-CN" altLang="en-US" sz="4000" b="1" spc="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Rectangle 5"/>
          <p:cNvSpPr/>
          <p:nvPr/>
        </p:nvSpPr>
        <p:spPr>
          <a:xfrm>
            <a:off x="1704200" y="2881619"/>
            <a:ext cx="664738" cy="571500"/>
          </a:xfrm>
          <a:prstGeom prst="rect">
            <a:avLst/>
          </a:prstGeom>
          <a:noFill/>
          <a:ln w="9525">
            <a:noFill/>
          </a:ln>
        </p:spPr>
        <p:txBody>
          <a:bodyPr lIns="71123" tIns="35562" rIns="71123" bIns="35562" anchor="b"/>
          <a:lstStyle/>
          <a:p>
            <a:pPr>
              <a:lnSpc>
                <a:spcPct val="130000"/>
              </a:lnSpc>
            </a:pPr>
            <a:r>
              <a:rPr lang="zh-CN" altLang="en-US" sz="4000" b="1" spc="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五</a:t>
            </a:r>
            <a:endParaRPr lang="zh-CN" altLang="en-US" sz="4000" b="1" spc="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968991" y="1262218"/>
            <a:ext cx="8232917" cy="4451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800"/>
              </a:lnSpc>
              <a:spcBef>
                <a:spcPts val="0"/>
              </a:spcBef>
              <a:spcAft>
                <a:spcPts val="1200"/>
              </a:spcAft>
            </a:pPr>
            <a:r>
              <a:rPr lang="zh-CN" alt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</a:t>
            </a:r>
            <a:r>
              <a:rPr lang="zh-CN" alt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立“三个一”体系。一体化教学培训基地、一体化教学研究基地、一体化教学实践基地</a:t>
            </a:r>
            <a:r>
              <a:rPr lang="zh-CN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24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3800"/>
              </a:lnSpc>
              <a:spcBef>
                <a:spcPts val="0"/>
              </a:spcBef>
              <a:spcAft>
                <a:spcPts val="1200"/>
              </a:spcAft>
            </a:pPr>
            <a:r>
              <a:rPr lang="zh-CN" alt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探</a:t>
            </a:r>
            <a:r>
              <a:rPr lang="zh-CN" alt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索大中小思政教育教学模式。</a:t>
            </a:r>
            <a:r>
              <a:rPr lang="zh-CN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总结经验，提炼模式，提供典型案</a:t>
            </a:r>
            <a:r>
              <a:rPr lang="zh-CN" alt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例，可复制、可推广。</a:t>
            </a:r>
            <a:endParaRPr lang="zh-CN" altLang="en-US" sz="24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3800"/>
              </a:lnSpc>
              <a:spcBef>
                <a:spcPts val="0"/>
              </a:spcBef>
              <a:spcAft>
                <a:spcPts val="1200"/>
              </a:spcAft>
            </a:pPr>
            <a:r>
              <a:rPr lang="zh-CN" alt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形</a:t>
            </a:r>
            <a:r>
              <a:rPr lang="zh-CN" alt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成高水平的教研成果</a:t>
            </a:r>
            <a:r>
              <a:rPr lang="zh-CN" alt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。发表高水平论文</a:t>
            </a:r>
            <a:r>
              <a:rPr lang="en-US" altLang="zh-CN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5</a:t>
            </a:r>
            <a:r>
              <a:rPr lang="zh-CN" alt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篇</a:t>
            </a:r>
            <a:r>
              <a:rPr lang="zh-CN" alt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，出版专著</a:t>
            </a:r>
            <a:r>
              <a:rPr lang="en-US" altLang="zh-CN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部；</a:t>
            </a:r>
            <a:r>
              <a:rPr lang="zh-CN" alt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开</a:t>
            </a:r>
            <a:r>
              <a:rPr lang="zh-CN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展案例展示、讲课演示、课堂观摩等实践活</a:t>
            </a:r>
            <a:r>
              <a:rPr lang="zh-CN" alt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动。     </a:t>
            </a:r>
            <a:endParaRPr lang="zh-CN" altLang="en-US" sz="24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3800"/>
              </a:lnSpc>
              <a:spcBef>
                <a:spcPts val="0"/>
              </a:spcBef>
              <a:spcAft>
                <a:spcPts val="1200"/>
              </a:spcAft>
            </a:pPr>
            <a:r>
              <a:rPr lang="zh-CN" alt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撰写系列咨政报告。</a:t>
            </a:r>
            <a:r>
              <a:rPr lang="zh-CN" alt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聚</a:t>
            </a:r>
            <a:r>
              <a:rPr lang="zh-CN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焦研究方向，形成</a:t>
            </a:r>
            <a:r>
              <a:rPr lang="en-US" altLang="zh-CN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份研究报告</a:t>
            </a:r>
            <a:r>
              <a:rPr lang="zh-CN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。为相关部门改进大中小学思政课一体化建言献</a:t>
            </a:r>
            <a:r>
              <a:rPr lang="zh-CN" alt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策。</a:t>
            </a:r>
            <a:endParaRPr lang="zh-CN" altLang="en-US" sz="24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942607" y="6303237"/>
            <a:ext cx="5830568" cy="43582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b="1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陕西省大中小学思政课一体化协同创新研究中心</a:t>
            </a:r>
            <a:endParaRPr lang="zh-CN" altLang="en-US" b="1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0378" y="1364776"/>
            <a:ext cx="3738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24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6300" y="2445226"/>
            <a:ext cx="3738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24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8575" y="3580266"/>
            <a:ext cx="3738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24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2223" y="4699383"/>
            <a:ext cx="3738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zh-CN" altLang="en-US" sz="24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D9BC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26194"/>
            <a:ext cx="9906000" cy="3931806"/>
          </a:xfrm>
          <a:prstGeom prst="rect">
            <a:avLst/>
          </a:prstGeom>
        </p:spPr>
      </p:pic>
      <p:sp>
        <p:nvSpPr>
          <p:cNvPr id="5" name="Rectangle 5"/>
          <p:cNvSpPr/>
          <p:nvPr/>
        </p:nvSpPr>
        <p:spPr>
          <a:xfrm>
            <a:off x="2324735" y="1219200"/>
            <a:ext cx="6198870" cy="1706880"/>
          </a:xfrm>
          <a:prstGeom prst="rect">
            <a:avLst/>
          </a:prstGeom>
          <a:noFill/>
          <a:ln w="9525">
            <a:noFill/>
          </a:ln>
        </p:spPr>
        <p:txBody>
          <a:bodyPr lIns="71123" tIns="35562" rIns="71123" bIns="35562" anchor="b"/>
          <a:lstStyle/>
          <a:p>
            <a:pPr algn="ctr">
              <a:lnSpc>
                <a:spcPct val="130000"/>
              </a:lnSpc>
            </a:pPr>
            <a:r>
              <a:rPr lang="zh-CN" altLang="en-US" sz="4000" b="1" spc="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欢迎社会各界专家学者莅临指正工作！</a:t>
            </a:r>
            <a:endParaRPr lang="zh-CN" altLang="en-US" sz="4000" b="1" spc="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D9BC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圆角 3"/>
          <p:cNvSpPr/>
          <p:nvPr/>
        </p:nvSpPr>
        <p:spPr>
          <a:xfrm>
            <a:off x="1375795" y="2671894"/>
            <a:ext cx="910205" cy="91020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Rectangle 5"/>
          <p:cNvSpPr/>
          <p:nvPr/>
        </p:nvSpPr>
        <p:spPr>
          <a:xfrm>
            <a:off x="2966297" y="2881619"/>
            <a:ext cx="5563908" cy="571500"/>
          </a:xfrm>
          <a:prstGeom prst="rect">
            <a:avLst/>
          </a:prstGeom>
          <a:noFill/>
          <a:ln w="9525">
            <a:noFill/>
          </a:ln>
        </p:spPr>
        <p:txBody>
          <a:bodyPr lIns="71123" tIns="35562" rIns="71123" bIns="35562" anchor="b"/>
          <a:lstStyle/>
          <a:p>
            <a:pPr>
              <a:lnSpc>
                <a:spcPct val="130000"/>
              </a:lnSpc>
            </a:pPr>
            <a:r>
              <a:rPr lang="zh-CN" altLang="en-US" sz="4000" b="1" spc="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团队及首席专家情况</a:t>
            </a:r>
            <a:endParaRPr lang="zh-CN" altLang="en-US" sz="4000" b="1" spc="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98528" y="2881619"/>
            <a:ext cx="664738" cy="571500"/>
          </a:xfrm>
          <a:prstGeom prst="rect">
            <a:avLst/>
          </a:prstGeom>
          <a:noFill/>
          <a:ln w="9525">
            <a:noFill/>
          </a:ln>
        </p:spPr>
        <p:txBody>
          <a:bodyPr lIns="71123" tIns="35562" rIns="71123" bIns="35562" anchor="b"/>
          <a:lstStyle/>
          <a:p>
            <a:pPr>
              <a:lnSpc>
                <a:spcPct val="130000"/>
              </a:lnSpc>
            </a:pPr>
            <a:r>
              <a:rPr lang="zh-CN" altLang="en-US" sz="4000" b="1" spc="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</a:t>
            </a:r>
            <a:endParaRPr lang="zh-CN" altLang="en-US" sz="4000" b="1" spc="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042" b="18397"/>
          <a:stretch>
            <a:fillRect/>
          </a:stretch>
        </p:blipFill>
        <p:spPr>
          <a:xfrm>
            <a:off x="6920917" y="4072261"/>
            <a:ext cx="2977895" cy="27857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矩形 23"/>
          <p:cNvSpPr/>
          <p:nvPr/>
        </p:nvSpPr>
        <p:spPr>
          <a:xfrm>
            <a:off x="0" y="300114"/>
            <a:ext cx="3397542" cy="9189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821655" y="4102946"/>
            <a:ext cx="8129270" cy="1567180"/>
          </a:xfrm>
        </p:spPr>
        <p:txBody>
          <a:bodyPr>
            <a:noAutofit/>
          </a:bodyPr>
          <a:lstStyle/>
          <a:p>
            <a:pPr>
              <a:lnSpc>
                <a:spcPts val="3200"/>
              </a:lnSpc>
            </a:pPr>
            <a:r>
              <a:rPr sz="20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本团队主要由陕西省思想政治教育研究中心、西安建筑科技大学党委、马克思主义学院、附属中学、附属小学思政</a:t>
            </a:r>
            <a:r>
              <a:rPr lang="zh-CN" sz="20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教育教学管理专家及</a:t>
            </a:r>
            <a:r>
              <a:rPr sz="20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骨干教师组成，</a:t>
            </a:r>
            <a:r>
              <a:rPr lang="zh-CN" sz="20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团队年龄结构合理</a:t>
            </a:r>
            <a:r>
              <a:rPr sz="20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，</a:t>
            </a:r>
            <a:r>
              <a:rPr lang="zh-CN" sz="20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教学经验丰富，科研协作高效。</a:t>
            </a:r>
            <a:endParaRPr lang="zh-CN" sz="2000" b="1" dirty="0"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15849" y="391794"/>
            <a:ext cx="2783733" cy="59323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lnSpc>
                <a:spcPct val="130000"/>
              </a:lnSpc>
            </a:pPr>
            <a:r>
              <a:rPr lang="zh-CN" altLang="en-US" sz="2700" b="1" spc="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科研团队规模</a:t>
            </a:r>
            <a:endParaRPr lang="zh-CN" altLang="en-US" sz="2700" b="1" spc="6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921" y="1560353"/>
            <a:ext cx="844028" cy="113052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9275" y="1560352"/>
            <a:ext cx="844029" cy="113052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2019" y="1560352"/>
            <a:ext cx="844029" cy="1130526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807652" y="2722064"/>
            <a:ext cx="9139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b="1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博士学历</a:t>
            </a:r>
            <a:endParaRPr lang="en-US" altLang="zh-CN" sz="1400" b="1" dirty="0"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  <a:p>
            <a:pPr algn="ctr"/>
            <a:r>
              <a:rPr lang="en-US" altLang="zh-CN" sz="1400" b="1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10</a:t>
            </a:r>
            <a:r>
              <a:rPr lang="zh-CN" altLang="en-US" sz="1400" b="1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人</a:t>
            </a:r>
            <a:endParaRPr lang="zh-CN" altLang="en-US" sz="14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978450" y="2714000"/>
            <a:ext cx="9139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硕士学历</a:t>
            </a:r>
            <a:endParaRPr lang="en-US" altLang="zh-CN" sz="1400" b="1" dirty="0"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  <a:p>
            <a:pPr algn="ctr"/>
            <a:r>
              <a:rPr lang="en-US" altLang="zh-CN" sz="1400" b="1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5</a:t>
            </a:r>
            <a:r>
              <a:rPr lang="zh-CN" altLang="en-US" sz="1400" b="1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人</a:t>
            </a:r>
            <a:endParaRPr lang="zh-CN" altLang="en-US" sz="14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3199582" y="2714000"/>
            <a:ext cx="9139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本科学历</a:t>
            </a:r>
            <a:endParaRPr lang="en-US" altLang="zh-CN" sz="1400" b="1" dirty="0"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  <a:p>
            <a:pPr algn="ctr"/>
            <a:r>
              <a:rPr lang="en-US" altLang="zh-CN" sz="1400" b="1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6</a:t>
            </a:r>
            <a:r>
              <a:rPr lang="zh-CN" altLang="en-US" sz="1400" b="1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人</a:t>
            </a:r>
            <a:endParaRPr lang="zh-CN" altLang="en-US" sz="14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7952" y="1808110"/>
            <a:ext cx="949554" cy="949554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4989475" y="1576771"/>
            <a:ext cx="1712541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400" b="1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教授      </a:t>
            </a:r>
            <a:r>
              <a:rPr lang="en-US" altLang="zh-CN" sz="1400" b="1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5</a:t>
            </a:r>
            <a:r>
              <a:rPr lang="zh-CN" altLang="en-US" sz="1400" b="1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人</a:t>
            </a:r>
            <a:endParaRPr lang="en-US" altLang="zh-CN" sz="1400" b="1" dirty="0"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400" b="1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副教授    </a:t>
            </a:r>
            <a:r>
              <a:rPr lang="en-US" altLang="zh-CN" sz="1400" b="1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6</a:t>
            </a:r>
            <a:r>
              <a:rPr lang="zh-CN" altLang="en-US" sz="1400" b="1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人</a:t>
            </a:r>
            <a:endParaRPr lang="en-US" altLang="zh-CN" sz="1400" b="1" dirty="0"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400" b="1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副研究员  </a:t>
            </a:r>
            <a:r>
              <a:rPr lang="en-US" altLang="zh-CN" sz="1400" b="1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1</a:t>
            </a:r>
            <a:r>
              <a:rPr lang="zh-CN" altLang="en-US" sz="1400" b="1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人</a:t>
            </a:r>
            <a:endParaRPr lang="zh-CN" altLang="en-US" sz="1400" b="1" dirty="0"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400" b="1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讲师      </a:t>
            </a:r>
            <a:r>
              <a:rPr lang="en-US" altLang="zh-CN" sz="1400" b="1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2</a:t>
            </a:r>
            <a:r>
              <a:rPr lang="zh-CN" altLang="en-US" sz="1400" b="1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人</a:t>
            </a:r>
            <a:endParaRPr lang="zh-CN" altLang="en-US" sz="1400" b="1" dirty="0"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7467915" y="1746297"/>
            <a:ext cx="1620957" cy="10113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400" b="1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中学高级教师 </a:t>
            </a:r>
            <a:r>
              <a:rPr lang="en-US" altLang="zh-CN" sz="1400" b="1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2</a:t>
            </a:r>
            <a:r>
              <a:rPr lang="zh-CN" altLang="en-US" sz="1400" b="1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人</a:t>
            </a:r>
            <a:endParaRPr lang="en-US" altLang="zh-CN" sz="1400" b="1" dirty="0"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400" b="1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中学一级   </a:t>
            </a:r>
            <a:r>
              <a:rPr lang="en-US" sz="1400" b="1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2</a:t>
            </a:r>
            <a:r>
              <a:rPr lang="zh-CN" altLang="en-US" sz="1400" b="1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人</a:t>
            </a:r>
            <a:endParaRPr lang="en-US" altLang="zh-CN" sz="1400" b="1" dirty="0"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400" b="1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小学一级   </a:t>
            </a:r>
            <a:r>
              <a:rPr lang="en-US" altLang="zh-CN" sz="1400" b="1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3</a:t>
            </a:r>
            <a:r>
              <a:rPr lang="zh-CN" altLang="en-US" sz="1400" b="1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人</a:t>
            </a:r>
            <a:endParaRPr lang="zh-CN" altLang="en-US" sz="14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423282" y="3652278"/>
            <a:ext cx="27429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人员构成来源</a:t>
            </a:r>
            <a:endParaRPr lang="zh-CN" altLang="en-US" sz="2400" b="1" dirty="0">
              <a:solidFill>
                <a:srgbClr val="C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cxnSp>
        <p:nvCxnSpPr>
          <p:cNvPr id="23" name="直接连接符 22"/>
          <p:cNvCxnSpPr/>
          <p:nvPr/>
        </p:nvCxnSpPr>
        <p:spPr>
          <a:xfrm>
            <a:off x="2948497" y="3934661"/>
            <a:ext cx="5954203" cy="408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矩形 25"/>
          <p:cNvSpPr/>
          <p:nvPr/>
        </p:nvSpPr>
        <p:spPr>
          <a:xfrm>
            <a:off x="3942607" y="6303237"/>
            <a:ext cx="5830568" cy="43582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b="1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陕西省大中小学思政课一体化协同创新研究中心</a:t>
            </a:r>
            <a:endParaRPr lang="zh-CN" altLang="en-US" b="1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圆角矩形 11"/>
          <p:cNvSpPr/>
          <p:nvPr/>
        </p:nvSpPr>
        <p:spPr>
          <a:xfrm>
            <a:off x="832509" y="2590800"/>
            <a:ext cx="2558391" cy="1960536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800"/>
              </a:lnSpc>
            </a:pPr>
            <a:endParaRPr lang="zh-CN" altLang="en-US" dirty="0"/>
          </a:p>
        </p:txBody>
      </p:sp>
      <p:sp>
        <p:nvSpPr>
          <p:cNvPr id="22" name="矩形 21"/>
          <p:cNvSpPr/>
          <p:nvPr/>
        </p:nvSpPr>
        <p:spPr>
          <a:xfrm>
            <a:off x="0" y="300114"/>
            <a:ext cx="3397542" cy="9189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文本框 24"/>
          <p:cNvSpPr txBox="1"/>
          <p:nvPr/>
        </p:nvSpPr>
        <p:spPr>
          <a:xfrm>
            <a:off x="415849" y="391794"/>
            <a:ext cx="2783733" cy="59323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lnSpc>
                <a:spcPct val="130000"/>
              </a:lnSpc>
            </a:pPr>
            <a:r>
              <a:rPr lang="zh-CN" altLang="en-US" sz="2700" b="1" spc="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科研团队特点</a:t>
            </a:r>
            <a:endParaRPr lang="zh-CN" altLang="en-US" sz="2700" b="1" spc="6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4295946" y="1889709"/>
            <a:ext cx="503912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sz="2000" b="1" dirty="0" err="1">
                <a:latin typeface="Arial" panose="020B0604020202020204" pitchFamily="34" charset="0"/>
                <a:ea typeface="微软雅黑" panose="020B0503020204020204" pitchFamily="34" charset="-122"/>
              </a:rPr>
              <a:t>思想政治教育</a:t>
            </a:r>
            <a:endParaRPr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</a:pPr>
            <a:r>
              <a:rPr sz="2000" b="1" dirty="0" err="1">
                <a:latin typeface="Arial" panose="020B0604020202020204" pitchFamily="34" charset="0"/>
                <a:ea typeface="微软雅黑" panose="020B0503020204020204" pitchFamily="34" charset="-122"/>
              </a:rPr>
              <a:t>习近平新时代中国特色社会主义思想研究</a:t>
            </a:r>
            <a:endParaRPr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</a:pPr>
            <a:r>
              <a:rPr sz="2000" b="1" dirty="0" err="1" smtClean="0">
                <a:latin typeface="Arial" panose="020B0604020202020204" pitchFamily="34" charset="0"/>
                <a:ea typeface="微软雅黑" panose="020B0503020204020204" pitchFamily="34" charset="-122"/>
              </a:rPr>
              <a:t>心理健康</a:t>
            </a:r>
            <a:r>
              <a:rPr lang="zh-CN" altLang="en-US" sz="2000" b="1" dirty="0" smtClean="0">
                <a:latin typeface="Arial" panose="020B0604020202020204" pitchFamily="34" charset="0"/>
                <a:ea typeface="微软雅黑" panose="020B0503020204020204" pitchFamily="34" charset="-122"/>
              </a:rPr>
              <a:t>教育研究</a:t>
            </a:r>
            <a:endParaRPr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</a:pPr>
            <a:r>
              <a:rPr sz="2000" b="1" dirty="0" err="1" smtClean="0">
                <a:latin typeface="Arial" panose="020B0604020202020204" pitchFamily="34" charset="0"/>
                <a:ea typeface="微软雅黑" panose="020B0503020204020204" pitchFamily="34" charset="-122"/>
              </a:rPr>
              <a:t>中共党史</a:t>
            </a:r>
            <a:r>
              <a:rPr lang="zh-CN" altLang="en-US" sz="2000" b="1" dirty="0" smtClean="0">
                <a:latin typeface="Arial" panose="020B0604020202020204" pitchFamily="34" charset="0"/>
                <a:ea typeface="微软雅黑" panose="020B0503020204020204" pitchFamily="34" charset="-122"/>
              </a:rPr>
              <a:t>研究</a:t>
            </a:r>
            <a:endParaRPr lang="zh-CN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</a:pPr>
            <a:r>
              <a:rPr sz="2000" b="1" dirty="0" err="1" smtClean="0">
                <a:latin typeface="Arial" panose="020B0604020202020204" pitchFamily="34" charset="0"/>
                <a:ea typeface="微软雅黑" panose="020B0503020204020204" pitchFamily="34" charset="-122"/>
              </a:rPr>
              <a:t>中小学德育等教学与研究</a:t>
            </a:r>
            <a:endParaRPr lang="zh-CN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953100" y="2710771"/>
            <a:ext cx="2328430" cy="17338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200"/>
              </a:lnSpc>
            </a:pPr>
            <a:r>
              <a:rPr sz="2400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团队成员学科</a:t>
            </a:r>
            <a:endParaRPr lang="en-US" sz="2400" b="1" dirty="0" smtClean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algn="ctr">
              <a:lnSpc>
                <a:spcPts val="3200"/>
              </a:lnSpc>
            </a:pPr>
            <a:r>
              <a:rPr sz="2400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背景均为马克思主义理论</a:t>
            </a:r>
            <a:endParaRPr lang="en-US" sz="2400" b="1" dirty="0" smtClean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algn="ctr">
              <a:lnSpc>
                <a:spcPts val="3200"/>
              </a:lnSpc>
            </a:pPr>
            <a:r>
              <a:rPr sz="2400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相关专业</a:t>
            </a:r>
            <a:endParaRPr sz="24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0" name="箭头: 燕尾形 9"/>
          <p:cNvSpPr/>
          <p:nvPr/>
        </p:nvSpPr>
        <p:spPr>
          <a:xfrm>
            <a:off x="3915253" y="2216694"/>
            <a:ext cx="330360" cy="243281"/>
          </a:xfrm>
          <a:prstGeom prst="notched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28" name="箭头: 燕尾形 27"/>
          <p:cNvSpPr/>
          <p:nvPr/>
        </p:nvSpPr>
        <p:spPr>
          <a:xfrm>
            <a:off x="3915253" y="2812710"/>
            <a:ext cx="330360" cy="243281"/>
          </a:xfrm>
          <a:prstGeom prst="notched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29" name="箭头: 燕尾形 28"/>
          <p:cNvSpPr/>
          <p:nvPr/>
        </p:nvSpPr>
        <p:spPr>
          <a:xfrm>
            <a:off x="3915253" y="3449670"/>
            <a:ext cx="330360" cy="243281"/>
          </a:xfrm>
          <a:prstGeom prst="notched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30" name="箭头: 燕尾形 29"/>
          <p:cNvSpPr/>
          <p:nvPr/>
        </p:nvSpPr>
        <p:spPr>
          <a:xfrm>
            <a:off x="3915253" y="4032038"/>
            <a:ext cx="330360" cy="243281"/>
          </a:xfrm>
          <a:prstGeom prst="notched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31" name="箭头: 燕尾形 30"/>
          <p:cNvSpPr/>
          <p:nvPr/>
        </p:nvSpPr>
        <p:spPr>
          <a:xfrm>
            <a:off x="3915253" y="4608146"/>
            <a:ext cx="330360" cy="243281"/>
          </a:xfrm>
          <a:prstGeom prst="notched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942607" y="6303237"/>
            <a:ext cx="5830568" cy="43582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b="1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陕西省大中小学思政课一体化协同创新研究中心</a:t>
            </a:r>
            <a:endParaRPr lang="zh-CN" altLang="en-US" b="1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300114"/>
            <a:ext cx="4555222" cy="9189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415849" y="391794"/>
            <a:ext cx="4072261" cy="57983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lnSpc>
                <a:spcPct val="130000"/>
              </a:lnSpc>
            </a:pPr>
            <a:r>
              <a:rPr lang="zh-CN" altLang="en-US" sz="2700" b="1" spc="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首席专家及学术骨干</a:t>
            </a:r>
            <a:endParaRPr lang="zh-CN" altLang="en-US" sz="2700" b="1" spc="6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902970" y="1876606"/>
          <a:ext cx="8100060" cy="3343275"/>
        </p:xfrm>
        <a:graphic>
          <a:graphicData uri="http://schemas.openxmlformats.org/drawingml/2006/table">
            <a:tbl>
              <a:tblPr/>
              <a:tblGrid>
                <a:gridCol w="1331595"/>
                <a:gridCol w="1332230"/>
                <a:gridCol w="1557655"/>
                <a:gridCol w="1828800"/>
                <a:gridCol w="2049780"/>
              </a:tblGrid>
              <a:tr h="734060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altLang="en-US" sz="1600" b="1" kern="120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姓 名</a:t>
                      </a:r>
                      <a:endParaRPr lang="zh-CN" altLang="en-US" sz="1600" b="1" kern="1200" dirty="0">
                        <a:solidFill>
                          <a:schemeClr val="tx1"/>
                        </a:solidFill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altLang="en-US" sz="1600" b="1" kern="120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出生</a:t>
                      </a:r>
                      <a:endParaRPr lang="zh-CN" altLang="en-US" sz="1600" b="1" kern="1200" dirty="0">
                        <a:solidFill>
                          <a:schemeClr val="tx1"/>
                        </a:solidFill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altLang="en-US" sz="1600" b="1" kern="120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年月</a:t>
                      </a:r>
                      <a:endParaRPr lang="zh-CN" altLang="en-US" sz="1600" b="1" kern="1200" dirty="0">
                        <a:solidFill>
                          <a:schemeClr val="tx1"/>
                        </a:solidFill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altLang="en-US" sz="1600" b="1" kern="120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最后学位</a:t>
                      </a:r>
                      <a:endParaRPr lang="zh-CN" altLang="en-US" sz="1600" b="1" kern="1200" dirty="0">
                        <a:solidFill>
                          <a:schemeClr val="tx1"/>
                        </a:solidFill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altLang="en-US" sz="1600" b="1" kern="120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专</a:t>
                      </a:r>
                      <a:r>
                        <a:rPr lang="en-US" altLang="en-US" sz="1600" b="1" kern="120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  </a:t>
                      </a:r>
                      <a:r>
                        <a:rPr lang="zh-CN" altLang="en-US" sz="1600" b="1" kern="120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业</a:t>
                      </a:r>
                      <a:endParaRPr lang="zh-CN" altLang="en-US" sz="1600" b="1" kern="1200" dirty="0">
                        <a:solidFill>
                          <a:schemeClr val="tx1"/>
                        </a:solidFill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altLang="en-US" sz="1600" b="1" kern="120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技术职务</a:t>
                      </a:r>
                      <a:endParaRPr lang="zh-CN" altLang="en-US" sz="1600" b="1" kern="1200" dirty="0">
                        <a:solidFill>
                          <a:schemeClr val="tx1"/>
                        </a:solidFill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9575">
                <a:tc>
                  <a:txBody>
                    <a:bodyPr/>
                    <a:lstStyle/>
                    <a:p>
                      <a:pPr marL="0" indent="0" algn="ctr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zh-CN" altLang="en-US" sz="1600" b="1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首席专家</a:t>
                      </a:r>
                      <a:endParaRPr lang="zh-CN" altLang="en-US" sz="1600" b="1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altLang="en-US" sz="1600" b="1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张   健</a:t>
                      </a:r>
                      <a:endParaRPr lang="zh-CN" altLang="en-US" sz="1600" b="1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en-US" sz="1600" b="1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1968.04</a:t>
                      </a:r>
                      <a:endParaRPr lang="en-US" altLang="en-US" sz="1600" b="1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altLang="en-US" sz="1600" b="1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博士</a:t>
                      </a:r>
                      <a:endParaRPr lang="zh-CN" altLang="en-US" sz="1600" b="1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altLang="en-US" sz="1600" b="1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副研究员</a:t>
                      </a:r>
                      <a:endParaRPr lang="zh-CN" altLang="en-US" sz="1600" b="1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9575">
                <a:tc rowSpan="5">
                  <a:txBody>
                    <a:bodyPr/>
                    <a:lstStyle/>
                    <a:p>
                      <a:pPr marL="0" indent="0" algn="ctr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zh-CN" altLang="en-US" sz="1600" b="1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学术骨干</a:t>
                      </a:r>
                      <a:endParaRPr lang="zh-CN" altLang="en-US" sz="1600" b="1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600" b="1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李仙娥</a:t>
                      </a:r>
                      <a:endParaRPr lang="zh-CN" altLang="en-US" sz="1600" b="1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en-US" sz="1600" b="1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1966.08</a:t>
                      </a:r>
                      <a:endParaRPr lang="en-US" altLang="en-US" sz="1600" b="1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altLang="en-US" sz="1600" b="1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博士</a:t>
                      </a:r>
                      <a:endParaRPr lang="zh-CN" altLang="en-US" sz="1600" b="1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altLang="en-US" sz="1600" b="1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教授</a:t>
                      </a:r>
                      <a:endParaRPr lang="zh-CN" altLang="en-US" sz="1600" b="1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8940">
                <a:tc vMerge="1"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altLang="en-US" sz="1600" b="1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杨航征</a:t>
                      </a:r>
                      <a:endParaRPr altLang="en-US" sz="1600" b="1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en-US" sz="1600" b="1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1968.08</a:t>
                      </a:r>
                      <a:endParaRPr lang="en-US" altLang="en-US" sz="1600" b="1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altLang="en-US" sz="1600" b="1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硕士</a:t>
                      </a:r>
                      <a:endParaRPr lang="zh-CN" altLang="en-US" sz="1600" b="1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altLang="en-US" sz="1600" b="1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教授</a:t>
                      </a:r>
                      <a:endParaRPr lang="zh-CN" altLang="en-US" sz="1600" b="1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9575">
                <a:tc vMerge="1"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en-US" sz="1600" b="1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周恩毅</a:t>
                      </a:r>
                      <a:endParaRPr lang="en-US" altLang="en-US" sz="1600" b="1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en-US" sz="1600" b="1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1963.06</a:t>
                      </a:r>
                      <a:endParaRPr lang="en-US" altLang="en-US" sz="1600" b="1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altLang="en-US" sz="1600" b="1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硕</a:t>
                      </a:r>
                      <a:r>
                        <a:rPr lang="en-US" altLang="en-US" sz="1600" b="1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士</a:t>
                      </a:r>
                      <a:endParaRPr lang="en-US" altLang="en-US" sz="1600" b="1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en-US" sz="1600" b="1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教授</a:t>
                      </a:r>
                      <a:endParaRPr lang="en-US" altLang="en-US" sz="1600" b="1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5775">
                <a:tc vMerge="1"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eaLnBrk="1" fontAlgn="base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zh-CN" altLang="en-US" sz="1600" b="1" i="0" u="none" kern="1200" baseline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高瑞龙</a:t>
                      </a:r>
                      <a:endParaRPr lang="zh-CN" altLang="en-US" sz="1600" b="1" i="0" u="none" kern="1200" baseline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eaLnBrk="1" fontAlgn="base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altLang="en-US" sz="1600" b="1" i="0" u="none" kern="1200" baseline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1975.01</a:t>
                      </a:r>
                      <a:endParaRPr lang="en-US" altLang="en-US" sz="1600" b="1" i="0" u="none" kern="1200" baseline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eaLnBrk="1" fontAlgn="base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zh-CN" altLang="en-US" sz="1600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+mn-ea"/>
                        </a:rPr>
                        <a:t>硕</a:t>
                      </a:r>
                      <a:r>
                        <a:rPr lang="en-US" altLang="en-US" sz="1600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+mn-ea"/>
                        </a:rPr>
                        <a:t>士</a:t>
                      </a:r>
                      <a:endParaRPr lang="en-US" altLang="en-US" sz="1600" b="1" i="0" u="none" kern="1200" baseline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eaLnBrk="1" fontAlgn="base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zh-CN" altLang="en-US" sz="1600" b="1" i="0" u="none" kern="1200" baseline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副教授</a:t>
                      </a:r>
                      <a:endParaRPr lang="zh-CN" altLang="en-US" sz="1600" b="1" i="0" u="none" kern="1200" baseline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5775">
                <a:tc vMerge="1"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eaLnBrk="1" fontAlgn="base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zh-CN" altLang="en-US" sz="1600" b="1" i="0" u="none" kern="1200" baseline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胡道平</a:t>
                      </a:r>
                      <a:endParaRPr lang="zh-CN" altLang="en-US" sz="1600" b="1" i="0" u="none" kern="1200" baseline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eaLnBrk="1" fontAlgn="base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altLang="en-US" sz="1600" b="1" i="0" u="none" kern="1200" baseline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1975.01</a:t>
                      </a:r>
                      <a:endParaRPr lang="en-US" altLang="en-US" sz="1600" b="1" i="0" u="none" kern="1200" baseline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eaLnBrk="1" fontAlgn="base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altLang="en-US" sz="1600" b="1" i="0" u="none" kern="1200" baseline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学士</a:t>
                      </a:r>
                      <a:endParaRPr lang="en-US" altLang="en-US" sz="1600" b="1" i="0" u="none" kern="1200" baseline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eaLnBrk="1" fontAlgn="base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zh-CN" altLang="en-US" sz="1600" b="1" i="0" u="none" kern="1200" baseline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中学高级</a:t>
                      </a:r>
                      <a:endParaRPr lang="zh-CN" altLang="en-US" sz="1600" b="1" i="0" u="none" kern="1200" baseline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矩形 6"/>
          <p:cNvSpPr/>
          <p:nvPr/>
        </p:nvSpPr>
        <p:spPr>
          <a:xfrm>
            <a:off x="3942607" y="6303237"/>
            <a:ext cx="5830568" cy="43582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b="1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陕西省大中小学思政课一体化协同创新研究中心</a:t>
            </a:r>
            <a:endParaRPr lang="zh-CN" altLang="en-US" b="1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837500" y="1234717"/>
            <a:ext cx="3149705" cy="22148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  <a:buClrTx/>
              <a:buSzTx/>
              <a:buFontTx/>
            </a:pP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张 健  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现任西安建筑科技大学党委副书记，分管宣传部、教师工作部、基础教育中心等部门，联系马克思主义学院。负责校大中小学思政课建设。 </a:t>
            </a:r>
            <a:endParaRPr lang="en-US" altLang="zh-CN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 descr="2012教学成果奖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 cstate="print"/>
          <a:stretch>
            <a:fillRect/>
          </a:stretch>
        </p:blipFill>
        <p:spPr>
          <a:xfrm>
            <a:off x="7249711" y="3010480"/>
            <a:ext cx="1843955" cy="260901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92351" y="4168746"/>
            <a:ext cx="2101326" cy="147016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41789" y="1219088"/>
            <a:ext cx="1780075" cy="246171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矩形 7"/>
          <p:cNvSpPr/>
          <p:nvPr/>
        </p:nvSpPr>
        <p:spPr>
          <a:xfrm>
            <a:off x="0" y="300114"/>
            <a:ext cx="4244829" cy="9189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415850" y="391794"/>
            <a:ext cx="3571356" cy="57983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lnSpc>
                <a:spcPct val="130000"/>
              </a:lnSpc>
            </a:pPr>
            <a:r>
              <a:rPr lang="zh-CN" altLang="en-US" sz="2700" b="1" spc="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首席专家学术情况</a:t>
            </a:r>
            <a:endParaRPr lang="zh-CN" altLang="en-US" sz="2700" b="1" spc="6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812333" y="3860589"/>
            <a:ext cx="3174871" cy="17068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  <a:buClrTx/>
              <a:buSzTx/>
              <a:buFontTx/>
            </a:pP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获国家级教学成果二等奖</a:t>
            </a:r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项，省级教学成果特等奖</a:t>
            </a:r>
            <a:r>
              <a:rPr lang="en-US" sz="14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项。主持陕西省重大理论与现实问题研究项目“习近平新时代中国特色社会主义思想大众化研究”等省部级课题</a:t>
            </a:r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4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项。</a:t>
            </a:r>
            <a:endParaRPr lang="zh-CN" altLang="en-US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942607" y="6303237"/>
            <a:ext cx="5830568" cy="43582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b="1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陕西省大中小学思政课一体化协同创新研究中心</a:t>
            </a:r>
            <a:endParaRPr lang="zh-CN" altLang="en-US" b="1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D9BC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圆角 3"/>
          <p:cNvSpPr/>
          <p:nvPr/>
        </p:nvSpPr>
        <p:spPr>
          <a:xfrm>
            <a:off x="1124125" y="2671894"/>
            <a:ext cx="910205" cy="91020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Rectangle 5"/>
          <p:cNvSpPr/>
          <p:nvPr/>
        </p:nvSpPr>
        <p:spPr>
          <a:xfrm>
            <a:off x="2370677" y="2881619"/>
            <a:ext cx="6655875" cy="571500"/>
          </a:xfrm>
          <a:prstGeom prst="rect">
            <a:avLst/>
          </a:prstGeom>
          <a:noFill/>
          <a:ln w="9525">
            <a:noFill/>
          </a:ln>
        </p:spPr>
        <p:txBody>
          <a:bodyPr lIns="71123" tIns="35562" rIns="71123" bIns="35562" anchor="b"/>
          <a:lstStyle/>
          <a:p>
            <a:pPr>
              <a:lnSpc>
                <a:spcPct val="130000"/>
              </a:lnSpc>
            </a:pPr>
            <a:r>
              <a:rPr lang="zh-CN" altLang="en-US" sz="4000" b="1" spc="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已有研究成果和社会影响</a:t>
            </a:r>
            <a:endParaRPr lang="zh-CN" altLang="en-US" sz="4000" b="1" spc="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46858" y="2881619"/>
            <a:ext cx="664738" cy="571500"/>
          </a:xfrm>
          <a:prstGeom prst="rect">
            <a:avLst/>
          </a:prstGeom>
          <a:noFill/>
          <a:ln w="9525">
            <a:noFill/>
          </a:ln>
        </p:spPr>
        <p:txBody>
          <a:bodyPr lIns="71123" tIns="35562" rIns="71123" bIns="35562" anchor="b"/>
          <a:lstStyle/>
          <a:p>
            <a:pPr>
              <a:lnSpc>
                <a:spcPct val="130000"/>
              </a:lnSpc>
            </a:pPr>
            <a:r>
              <a:rPr lang="zh-CN" altLang="en-US" sz="4000" b="1" spc="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二</a:t>
            </a:r>
            <a:endParaRPr lang="zh-CN" altLang="en-US" sz="4000" b="1" spc="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042" b="18397"/>
          <a:stretch>
            <a:fillRect/>
          </a:stretch>
        </p:blipFill>
        <p:spPr>
          <a:xfrm>
            <a:off x="6920917" y="4072261"/>
            <a:ext cx="2977895" cy="27857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" y="300114"/>
            <a:ext cx="5994400" cy="9189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415849" y="391794"/>
            <a:ext cx="6194675" cy="63248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lnSpc>
                <a:spcPct val="130000"/>
              </a:lnSpc>
            </a:pPr>
            <a:r>
              <a:rPr lang="zh-CN" altLang="en-US" sz="2700" b="1" spc="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近年思想政治工</a:t>
            </a:r>
            <a:r>
              <a:rPr lang="zh-CN" altLang="en-US" sz="2700" b="1" spc="6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作研</a:t>
            </a:r>
            <a:r>
              <a:rPr lang="zh-CN" altLang="en-US" sz="2700" b="1" spc="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究成果</a:t>
            </a:r>
            <a:endParaRPr lang="zh-CN" altLang="en-US" sz="2700" b="1" spc="6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12800" y="1972484"/>
            <a:ext cx="4354985" cy="286232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US" altLang="zh-CN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 </a:t>
            </a:r>
            <a:r>
              <a:rPr lang="zh-CN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团队</a:t>
            </a:r>
            <a:r>
              <a:rPr 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成员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人民日报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》《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光明日报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》《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马克思主义理论学科研究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等权威报刊发</a:t>
            </a: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表论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文</a:t>
            </a:r>
            <a:r>
              <a:rPr lang="en-US" altLang="zh-CN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30</a:t>
            </a:r>
            <a:r>
              <a:rPr lang="zh-CN" altLang="en-US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多篇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，主持国家社科基</a:t>
            </a: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金及省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部级以上项目</a:t>
            </a:r>
            <a:r>
              <a:rPr lang="en-US" altLang="zh-CN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10余项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，出</a:t>
            </a: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版专著</a:t>
            </a:r>
            <a:r>
              <a:rPr lang="en-US" altLang="zh-CN" sz="20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en-US" sz="20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余部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，学术成果在全省乃至全国产生了较大影响。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" name="图片 6" descr="f31fbe096b63f6243cf74ab89e6f7aff1b4ca391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5185651" y="2076450"/>
            <a:ext cx="4072890" cy="270510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3942607" y="6303237"/>
            <a:ext cx="5830568" cy="43582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b="1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陕西省大中小学思政课一体化协同创新研究中心</a:t>
            </a:r>
            <a:endParaRPr lang="zh-CN" altLang="en-US" b="1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UNIT_TABLE_BEAUTIFY" val="smartTable{d9d330d7-2a62-41b6-9034-d15a560f1b24}"/>
  <p:tag name="TABLE_ENDDRAG_ORIGIN_RECT" val="637*263"/>
  <p:tag name="TABLE_ENDDRAG_RECT" val="39*118*637*263"/>
</p:tagLst>
</file>

<file path=ppt/tags/tag2.xml><?xml version="1.0" encoding="utf-8"?>
<p:tagLst xmlns:p="http://schemas.openxmlformats.org/presentationml/2006/main">
  <p:tag name="KSO_WM_UNIT_PLACING_PICTURE_USER_VIEWPORT" val="{&quot;height&quot;:7161,&quot;width&quot;:5062}"/>
</p:tagLst>
</file>

<file path=ppt/tags/tag3.xml><?xml version="1.0" encoding="utf-8"?>
<p:tagLst xmlns:p="http://schemas.openxmlformats.org/presentationml/2006/main">
  <p:tag name="KSO_WM_UNIT_PLACING_PICTURE_USER_VIEWPORT" val="{&quot;height&quot;:2496,&quot;width&quot;:3744}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2493</Words>
  <Application>WPS 演示</Application>
  <PresentationFormat>A4 纸张(210x297 毫米)</PresentationFormat>
  <Paragraphs>286</Paragraphs>
  <Slides>23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5" baseType="lpstr">
      <vt:lpstr>Arial</vt:lpstr>
      <vt:lpstr>宋体</vt:lpstr>
      <vt:lpstr>Wingdings</vt:lpstr>
      <vt:lpstr>微软雅黑</vt:lpstr>
      <vt:lpstr>Times New Roman</vt:lpstr>
      <vt:lpstr>黑体</vt:lpstr>
      <vt:lpstr>等线</vt:lpstr>
      <vt:lpstr>Agency FB</vt:lpstr>
      <vt:lpstr>Arial Unicode MS</vt:lpstr>
      <vt:lpstr>Calibri Light</vt:lpstr>
      <vt:lpstr>Calibri</vt:lpstr>
      <vt:lpstr>Office 主题</vt:lpstr>
      <vt:lpstr>PowerPoint 演示文稿</vt:lpstr>
      <vt:lpstr>PowerPoint 演示文稿</vt:lpstr>
      <vt:lpstr>PowerPoint 演示文稿</vt:lpstr>
      <vt:lpstr>本团队主要由陕西省思想政治教育研究中心、西安建筑科技大学党委、马克思主义学院、附属中学、附属小学思政教育教学管理专家及骨干教师组成，团队年龄结构合理，教学经验丰富，科研协作高效。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Administrator</dc:creator>
  <cp:lastModifiedBy>Administrator</cp:lastModifiedBy>
  <cp:revision>105</cp:revision>
  <dcterms:created xsi:type="dcterms:W3CDTF">2015-05-05T08:02:00Z</dcterms:created>
  <dcterms:modified xsi:type="dcterms:W3CDTF">2021-03-30T01:55:20Z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2052-11.1.0.10446</vt:lpwstr>
  </property>
  <property fmtid="{D5CDD505-2E9C-101B-9397-08002B2CF9AE}" pid="3" name="ICV">
    <vt:lpwstr>A28B2583A86740B7BCD759D207BBE486</vt:lpwstr>
  </property>
</Properties>
</file>